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David Libre"/>
      <p:regular r:id="rId24"/>
      <p:bold r:id="rId25"/>
    </p:embeddedFont>
    <p:embeddedFont>
      <p:font typeface="Noto Sans Hebrew"/>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8" roundtripDataSignature="AMtx7mgq1WuYBekSLtZ7GfEksOZfOUDu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DavidLibre-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otoSansHebrew-regular.fntdata"/><Relationship Id="rId25" Type="http://schemas.openxmlformats.org/officeDocument/2006/relationships/font" Target="fonts/DavidLibre-bold.fntdata"/><Relationship Id="rId28" Type="http://customschemas.google.com/relationships/presentationmetadata" Target="metadata"/><Relationship Id="rId27" Type="http://schemas.openxmlformats.org/officeDocument/2006/relationships/font" Target="fonts/NotoSansHebrew-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rpriselib.com/" TargetMode="External"/><Relationship Id="rId3" Type="http://schemas.openxmlformats.org/officeDocument/2006/relationships/hyperlink" Target="https://www.scipy.org/scikits.html"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a477964ac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1a477964a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-using </a:t>
            </a:r>
            <a:r>
              <a:rPr lang="en-US"/>
              <a:t>gradient</a:t>
            </a:r>
            <a:r>
              <a:rPr lang="en-US"/>
              <a:t> </a:t>
            </a:r>
            <a:r>
              <a:rPr lang="en-US"/>
              <a:t>descent</a:t>
            </a:r>
            <a:r>
              <a:rPr lang="en-US"/>
              <a:t> to find best min error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a477964ac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1a477964a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real life the </a:t>
            </a:r>
            <a:r>
              <a:rPr lang="en-US"/>
              <a:t>matrix</a:t>
            </a:r>
            <a:r>
              <a:rPr lang="en-US"/>
              <a:t> is more </a:t>
            </a:r>
            <a:r>
              <a:rPr lang="en-US"/>
              <a:t>scarce</a:t>
            </a:r>
            <a:r>
              <a:rPr lang="en-US"/>
              <a:t>  so we use the factor we train to prod the movies the user want to see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18a5342b4a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18a5342b4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8a5342b4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18a5342b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4170" lvl="0" marL="457200" rtl="0" algn="l">
              <a:lnSpc>
                <a:spcPct val="95000"/>
              </a:lnSpc>
              <a:spcBef>
                <a:spcPts val="1000"/>
              </a:spcBef>
              <a:spcAft>
                <a:spcPts val="0"/>
              </a:spcAft>
              <a:buClr>
                <a:schemeClr val="dk1"/>
              </a:buClr>
              <a:buSzPts val="1820"/>
              <a:buChar char="●"/>
            </a:pPr>
            <a:r>
              <a:rPr lang="en-US" sz="1820">
                <a:solidFill>
                  <a:schemeClr val="dk1"/>
                </a:solidFill>
                <a:highlight>
                  <a:schemeClr val="lt1"/>
                </a:highlight>
                <a:uFill>
                  <a:noFill/>
                </a:uFill>
                <a:hlinkClick r:id="rId2">
                  <a:extLst>
                    <a:ext uri="{A12FA001-AC4F-418D-AE19-62706E023703}">
                      <ahyp:hlinkClr val="tx"/>
                    </a:ext>
                  </a:extLst>
                </a:hlinkClick>
              </a:rPr>
              <a:t>Surprise</a:t>
            </a:r>
            <a:r>
              <a:rPr lang="en-US" sz="1820">
                <a:solidFill>
                  <a:schemeClr val="dk1"/>
                </a:solidFill>
                <a:highlight>
                  <a:schemeClr val="lt1"/>
                </a:highlight>
              </a:rPr>
              <a:t> is a Python </a:t>
            </a:r>
            <a:r>
              <a:rPr lang="en-US" sz="1820">
                <a:solidFill>
                  <a:schemeClr val="dk1"/>
                </a:solidFill>
                <a:highlight>
                  <a:schemeClr val="lt1"/>
                </a:highlight>
                <a:uFill>
                  <a:noFill/>
                </a:uFill>
                <a:hlinkClick r:id="rId3">
                  <a:extLst>
                    <a:ext uri="{A12FA001-AC4F-418D-AE19-62706E023703}">
                      <ahyp:hlinkClr val="tx"/>
                    </a:ext>
                  </a:extLst>
                </a:hlinkClick>
              </a:rPr>
              <a:t>scikit</a:t>
            </a:r>
            <a:r>
              <a:rPr lang="en-US" sz="1820">
                <a:solidFill>
                  <a:schemeClr val="dk1"/>
                </a:solidFill>
                <a:highlight>
                  <a:schemeClr val="lt1"/>
                </a:highlight>
              </a:rPr>
              <a:t> for building and analyzing recommender systems that deal with explicit rating data.</a:t>
            </a:r>
            <a:endParaRPr sz="1820">
              <a:solidFill>
                <a:schemeClr val="dk1"/>
              </a:solidFill>
            </a:endParaRPr>
          </a:p>
          <a:p>
            <a:pPr indent="-344170" lvl="0" marL="457200" rtl="0" algn="l">
              <a:lnSpc>
                <a:spcPct val="95000"/>
              </a:lnSpc>
              <a:spcBef>
                <a:spcPts val="0"/>
              </a:spcBef>
              <a:spcAft>
                <a:spcPts val="0"/>
              </a:spcAft>
              <a:buClr>
                <a:schemeClr val="dk1"/>
              </a:buClr>
              <a:buSzPts val="1820"/>
              <a:buChar char="●"/>
            </a:pPr>
            <a:r>
              <a:rPr lang="en-US" sz="1820">
                <a:solidFill>
                  <a:schemeClr val="dk1"/>
                </a:solidFill>
              </a:rPr>
              <a:t>Built in models with train - test method designed for recommendation system.</a:t>
            </a:r>
            <a:endParaRPr sz="1820">
              <a:solidFill>
                <a:schemeClr val="dk1"/>
              </a:solidFill>
            </a:endParaRPr>
          </a:p>
          <a:p>
            <a:pPr indent="-344170" lvl="0" marL="457200" rtl="0" algn="l">
              <a:lnSpc>
                <a:spcPct val="95000"/>
              </a:lnSpc>
              <a:spcBef>
                <a:spcPts val="0"/>
              </a:spcBef>
              <a:spcAft>
                <a:spcPts val="0"/>
              </a:spcAft>
              <a:buClr>
                <a:schemeClr val="dk1"/>
              </a:buClr>
              <a:buSzPts val="1820"/>
              <a:buChar char="●"/>
            </a:pPr>
            <a:r>
              <a:rPr lang="en-US" sz="1820">
                <a:solidFill>
                  <a:schemeClr val="dk1"/>
                </a:solidFill>
              </a:rPr>
              <a:t>Evaluate the recommendation system based on MSE from prediction.</a:t>
            </a:r>
            <a:endParaRPr sz="1820">
              <a:solidFill>
                <a:schemeClr val="dk1"/>
              </a:solidFill>
            </a:endParaRPr>
          </a:p>
          <a:p>
            <a:pPr indent="-344170" lvl="0" marL="457200" rtl="0" algn="l">
              <a:lnSpc>
                <a:spcPct val="95000"/>
              </a:lnSpc>
              <a:spcBef>
                <a:spcPts val="0"/>
              </a:spcBef>
              <a:spcAft>
                <a:spcPts val="0"/>
              </a:spcAft>
              <a:buClr>
                <a:schemeClr val="dk1"/>
              </a:buClr>
              <a:buSzPts val="1820"/>
              <a:buChar char="●"/>
            </a:pPr>
            <a:r>
              <a:rPr lang="en-US" sz="1820">
                <a:solidFill>
                  <a:schemeClr val="dk1"/>
                </a:solidFill>
              </a:rPr>
              <a:t>Supports collaborative filtering and basic algorithms.</a:t>
            </a:r>
            <a:endParaRPr sz="1820">
              <a:solidFill>
                <a:schemeClr val="dk1"/>
              </a:solidFill>
            </a:endParaRPr>
          </a:p>
          <a:p>
            <a:pPr indent="-344170" lvl="0" marL="457200" rtl="0" algn="l">
              <a:lnSpc>
                <a:spcPct val="95000"/>
              </a:lnSpc>
              <a:spcBef>
                <a:spcPts val="0"/>
              </a:spcBef>
              <a:spcAft>
                <a:spcPts val="0"/>
              </a:spcAft>
              <a:buClr>
                <a:schemeClr val="dk1"/>
              </a:buClr>
              <a:buSzPts val="1820"/>
              <a:buChar char="●"/>
            </a:pPr>
            <a:r>
              <a:rPr lang="en-US" sz="1820">
                <a:solidFill>
                  <a:schemeClr val="dk1"/>
                </a:solidFill>
              </a:rPr>
              <a:t>Content-based filtering is not supported.</a:t>
            </a:r>
            <a:r>
              <a:rPr lang="en-US" sz="1820">
                <a:solidFill>
                  <a:srgbClr val="595959"/>
                </a:solidFill>
              </a:rPr>
              <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18a5342b4a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18a5342b4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random - פרדיקציות רנדומליות מבוססות על פי התפלגות של המידע באימון כשהוא מניח שההתפלגות היא נורמלית.</a:t>
            </a:r>
            <a:endParaRPr/>
          </a:p>
          <a:p>
            <a:pPr indent="0" lvl="0" marL="0" rtl="0" algn="l">
              <a:spcBef>
                <a:spcPts val="0"/>
              </a:spcBef>
              <a:spcAft>
                <a:spcPts val="0"/>
              </a:spcAft>
              <a:buNone/>
            </a:pPr>
            <a:r>
              <a:rPr lang="en-US"/>
              <a:t>Baseline  -הפרדיקציה היא הממוצע הכללי תוך כדי התחשבות ב”ביאס “ של המשחק וב”ביאס” של היוזר.</a:t>
            </a:r>
            <a:br>
              <a:rPr lang="en-US"/>
            </a:br>
            <a:r>
              <a:rPr lang="en-US"/>
              <a:t>ליוזרים חדשים ומוצרים חדשים יש ביאס של אפס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KNN - מחשב את המרחק בין הוקטורים לפי סוג המטריקה שהוזנה</a:t>
            </a:r>
            <a:endParaRPr/>
          </a:p>
          <a:p>
            <a:pPr indent="0" lvl="0" marL="0" rtl="0" algn="l">
              <a:spcBef>
                <a:spcPts val="0"/>
              </a:spcBef>
              <a:spcAft>
                <a:spcPts val="0"/>
              </a:spcAft>
              <a:buNone/>
            </a:pPr>
            <a:r>
              <a:rPr lang="en-US"/>
              <a:t>וריאציות השונות מתחשבות בממוצע הצבעות של כל יוזר או בביאסים של היוזר והמוצר בבייס ליין . </a:t>
            </a:r>
            <a:endParaRPr/>
          </a:p>
          <a:p>
            <a:pPr indent="0" lvl="0" marL="0" rtl="1" algn="r">
              <a:spcBef>
                <a:spcPts val="0"/>
              </a:spcBef>
              <a:spcAft>
                <a:spcPts val="0"/>
              </a:spcAft>
              <a:buNone/>
            </a:pPr>
            <a:r>
              <a:t/>
            </a:r>
            <a:endParaRPr/>
          </a:p>
          <a:p>
            <a:pPr indent="0" lvl="0" marL="0" rtl="1" algn="r">
              <a:spcBef>
                <a:spcPts val="0"/>
              </a:spcBef>
              <a:spcAft>
                <a:spcPts val="0"/>
              </a:spcAft>
              <a:buNone/>
            </a:pPr>
            <a:r>
              <a:t/>
            </a:r>
            <a:endParaRPr/>
          </a:p>
          <a:p>
            <a:pPr indent="0" lvl="0" marL="0" rtl="0" algn="l">
              <a:lnSpc>
                <a:spcPct val="115000"/>
              </a:lnSpc>
              <a:spcBef>
                <a:spcPts val="0"/>
              </a:spcBef>
              <a:spcAft>
                <a:spcPts val="600"/>
              </a:spcAft>
              <a:buNone/>
            </a:pPr>
            <a:r>
              <a:rPr lang="en-US" sz="1000">
                <a:solidFill>
                  <a:srgbClr val="404040"/>
                </a:solidFill>
                <a:highlight>
                  <a:srgbClr val="FCFCFC"/>
                </a:highlight>
                <a:latin typeface="Georgia"/>
                <a:ea typeface="Georgia"/>
                <a:cs typeface="Georgia"/>
                <a:sym typeface="Georgia"/>
              </a:rPr>
              <a:t>Matrix Factorization - פירוק המטריצה ליוזר-פקטורים כפול פריטים -פקטורים .</a:t>
            </a:r>
            <a:br>
              <a:rPr lang="en-US" sz="1000">
                <a:solidFill>
                  <a:srgbClr val="404040"/>
                </a:solidFill>
                <a:highlight>
                  <a:srgbClr val="FCFCFC"/>
                </a:highlight>
                <a:latin typeface="Georgia"/>
                <a:ea typeface="Georgia"/>
                <a:cs typeface="Georgia"/>
                <a:sym typeface="Georgia"/>
              </a:rPr>
            </a:br>
            <a:r>
              <a:rPr lang="en-US" sz="1000">
                <a:solidFill>
                  <a:srgbClr val="404040"/>
                </a:solidFill>
                <a:highlight>
                  <a:srgbClr val="FCFCFC"/>
                </a:highlight>
                <a:latin typeface="Georgia"/>
                <a:ea typeface="Georgia"/>
                <a:cs typeface="Georgia"/>
                <a:sym typeface="Georgia"/>
              </a:rPr>
              <a:t>מה ההבדל בין svd ל NNMF ?</a:t>
            </a:r>
            <a:br>
              <a:rPr lang="en-US" sz="1000">
                <a:solidFill>
                  <a:srgbClr val="404040"/>
                </a:solidFill>
                <a:highlight>
                  <a:srgbClr val="FCFCFC"/>
                </a:highlight>
                <a:latin typeface="Georgia"/>
                <a:ea typeface="Georgia"/>
                <a:cs typeface="Georgia"/>
                <a:sym typeface="Georgia"/>
              </a:rPr>
            </a:br>
            <a:r>
              <a:rPr lang="en-US" sz="1000">
                <a:solidFill>
                  <a:srgbClr val="404040"/>
                </a:solidFill>
                <a:highlight>
                  <a:srgbClr val="FCFCFC"/>
                </a:highlight>
                <a:latin typeface="Georgia"/>
                <a:ea typeface="Georgia"/>
                <a:cs typeface="Georgia"/>
                <a:sym typeface="Georgia"/>
              </a:rPr>
              <a:t>ב SVD</a:t>
            </a:r>
            <a:br>
              <a:rPr lang="en-US" sz="1000">
                <a:solidFill>
                  <a:srgbClr val="404040"/>
                </a:solidFill>
                <a:highlight>
                  <a:srgbClr val="FCFCFC"/>
                </a:highlight>
                <a:latin typeface="Georgia"/>
                <a:ea typeface="Georgia"/>
                <a:cs typeface="Georgia"/>
                <a:sym typeface="Georgia"/>
              </a:rPr>
            </a:br>
            <a:r>
              <a:rPr lang="en-US" sz="1000">
                <a:solidFill>
                  <a:srgbClr val="404040"/>
                </a:solidFill>
                <a:highlight>
                  <a:srgbClr val="FCFCFC"/>
                </a:highlight>
                <a:latin typeface="Georgia"/>
                <a:ea typeface="Georgia"/>
                <a:cs typeface="Georgia"/>
                <a:sym typeface="Georgia"/>
              </a:rPr>
              <a:t>יש עוד כפל של מטריצה בגודל :פקטור * פקטור ב </a:t>
            </a:r>
            <a:endParaRPr sz="1000">
              <a:solidFill>
                <a:srgbClr val="404040"/>
              </a:solidFill>
              <a:highlight>
                <a:srgbClr val="FCFCFC"/>
              </a:highlight>
              <a:latin typeface="Georgia"/>
              <a:ea typeface="Georgia"/>
              <a:cs typeface="Georgia"/>
              <a:sym typeface="Georgi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9d5a93aee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9d5a93ae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18a5342b4a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18a5342b4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1 -similarity = distance</a:t>
            </a:r>
            <a:br>
              <a:rPr lang="en-US"/>
            </a:br>
            <a:r>
              <a:rPr lang="en-US"/>
              <a:t>explain the </a:t>
            </a:r>
            <a:r>
              <a:rPr lang="en-US"/>
              <a:t>differences</a:t>
            </a:r>
            <a:r>
              <a:rPr lang="en-US"/>
              <a:t> between </a:t>
            </a:r>
            <a:r>
              <a:rPr lang="en-US"/>
              <a:t>euclidean</a:t>
            </a:r>
            <a:r>
              <a:rPr lang="en-US"/>
              <a:t> distance to cosine distance - picture - differences relative to the blue dot.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8a5342b4a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18a5342b4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a47796638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1a4779663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196b25816b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196b25816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196b25816b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196b25816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90500" lvl="0" marL="228600" rtl="0" algn="l">
              <a:lnSpc>
                <a:spcPct val="90000"/>
              </a:lnSpc>
              <a:spcBef>
                <a:spcPts val="0"/>
              </a:spcBef>
              <a:spcAft>
                <a:spcPts val="1600"/>
              </a:spcAft>
              <a:buClr>
                <a:srgbClr val="494E52"/>
              </a:buClr>
              <a:buSzPts val="1000"/>
              <a:buChar char="●"/>
            </a:pPr>
            <a:r>
              <a:rPr b="1" lang="en-US" sz="1000">
                <a:solidFill>
                  <a:srgbClr val="494E52"/>
                </a:solidFill>
              </a:rPr>
              <a:t>Content-based filtering</a:t>
            </a:r>
            <a:r>
              <a:rPr lang="en-US" sz="1000">
                <a:solidFill>
                  <a:srgbClr val="494E52"/>
                </a:solidFill>
              </a:rPr>
              <a:t> handles the cold-start problem because it doesn’t need any interaction data to generate recommendations. Instead, it looks at user features (e.g., age, gender, spoken language, employment, etc.) and item features (e.g., movie genre, release date, cast).</a:t>
            </a:r>
            <a:endParaRPr sz="1000"/>
          </a:p>
        </p:txBody>
      </p:sp>
      <p:sp>
        <p:nvSpPr>
          <p:cNvPr id="83" name="Google Shape;8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196b25816b_0_13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196b25816b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90500" lvl="0" marL="228600" rtl="0" algn="l">
              <a:lnSpc>
                <a:spcPct val="90000"/>
              </a:lnSpc>
              <a:spcBef>
                <a:spcPts val="0"/>
              </a:spcBef>
              <a:spcAft>
                <a:spcPts val="0"/>
              </a:spcAft>
              <a:buClr>
                <a:srgbClr val="494E52"/>
              </a:buClr>
              <a:buSzPts val="1000"/>
              <a:buChar char="●"/>
            </a:pPr>
            <a:r>
              <a:rPr b="1" lang="en-US" sz="1000">
                <a:solidFill>
                  <a:srgbClr val="494E52"/>
                </a:solidFill>
              </a:rPr>
              <a:t>Collaborative filtering</a:t>
            </a:r>
            <a:r>
              <a:rPr lang="en-US" sz="1000">
                <a:solidFill>
                  <a:srgbClr val="494E52"/>
                </a:solidFill>
              </a:rPr>
              <a:t> is based on the concept of “homophily” - similar people like similar things. The goal is to predict a user’s preferences based on the feedback of similar users.</a:t>
            </a:r>
            <a:endParaRPr sz="1000">
              <a:solidFill>
                <a:srgbClr val="595959"/>
              </a:solidFill>
            </a:endParaRPr>
          </a:p>
          <a:p>
            <a:pPr indent="-190500" lvl="0" marL="228600" rtl="0" algn="l">
              <a:lnSpc>
                <a:spcPct val="90000"/>
              </a:lnSpc>
              <a:spcBef>
                <a:spcPts val="1000"/>
              </a:spcBef>
              <a:spcAft>
                <a:spcPts val="0"/>
              </a:spcAft>
              <a:buClr>
                <a:srgbClr val="494E52"/>
              </a:buClr>
              <a:buSzPts val="1000"/>
              <a:buChar char="●"/>
            </a:pPr>
            <a:r>
              <a:rPr lang="en-US" sz="1000">
                <a:solidFill>
                  <a:srgbClr val="494E52"/>
                </a:solidFill>
              </a:rPr>
              <a:t>Collaborative filtering uses a user-item matrix (also known as a “utility” matrix) to generate recommendations. This matrix is populated with values that indicate a user’s degree of preference towards a given item. These values can represent explicit feedback, implicit feedback, or a hybrid of both. It’s very unlikely that a user has interacted with every item, so in most cases, the user-item matrix is very sparse.</a:t>
            </a:r>
            <a:endParaRPr sz="1000">
              <a:solidFill>
                <a:srgbClr val="595959"/>
              </a:solidFill>
            </a:endParaRPr>
          </a:p>
          <a:p>
            <a:pPr indent="0" lvl="0" marL="0" rtl="0" algn="l">
              <a:spcBef>
                <a:spcPts val="1600"/>
              </a:spcBef>
              <a:spcAft>
                <a:spcPts val="0"/>
              </a:spcAft>
              <a:buNone/>
            </a:pPr>
            <a:r>
              <a:t/>
            </a:r>
            <a:endParaRPr sz="1000"/>
          </a:p>
        </p:txBody>
      </p:sp>
      <p:sp>
        <p:nvSpPr>
          <p:cNvPr id="111" name="Google Shape;11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change title to “collaborative filtering </a:t>
            </a:r>
            <a:endParaRPr sz="3700">
              <a:solidFill>
                <a:schemeClr val="dk1"/>
              </a:solidFill>
              <a:latin typeface="Calibri"/>
              <a:ea typeface="Calibri"/>
              <a:cs typeface="Calibri"/>
              <a:sym typeface="Calibri"/>
            </a:endParaRPr>
          </a:p>
          <a:p>
            <a:pPr indent="0" lvl="0" marL="0" rtl="0" algn="l">
              <a:spcBef>
                <a:spcPts val="0"/>
              </a:spcBef>
              <a:spcAft>
                <a:spcPts val="0"/>
              </a:spcAft>
              <a:buNone/>
            </a:pPr>
            <a:r>
              <a:rPr lang="en-US"/>
              <a:t> pipline” …. ? </a:t>
            </a:r>
            <a:endParaRPr/>
          </a:p>
        </p:txBody>
      </p:sp>
      <p:sp>
        <p:nvSpPr>
          <p:cNvPr id="119" name="Google Shape;11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1a477964a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1a477964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1a477964ac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1a477964a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1196b25816b_0_1270"/>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1" name="Google Shape;11;g1196b25816b_0_1270"/>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2" name="Google Shape;12;g1196b25816b_0_127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1196b25816b_0_1305"/>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g1196b25816b_0_1305"/>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47" name="Google Shape;47;g1196b25816b_0_130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1196b25816b_0_130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g1196b25816b_0_13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2" name="Google Shape;52;g1196b25816b_0_131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53" name="Google Shape;53;g1196b25816b_0_13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g1196b25816b_0_13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g1196b25816b_0_13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1196b25816b_0_1274"/>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g1196b25816b_0_127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1196b25816b_0_1277"/>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8" name="Google Shape;18;g1196b25816b_0_1277"/>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19" name="Google Shape;19;g1196b25816b_0_127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1196b25816b_0_1281"/>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g1196b25816b_0_1281"/>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3" name="Google Shape;23;g1196b25816b_0_1281"/>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4" name="Google Shape;24;g1196b25816b_0_128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1196b25816b_0_128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7" name="Google Shape;27;g1196b25816b_0_128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1196b25816b_0_1289"/>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0" name="Google Shape;30;g1196b25816b_0_1289"/>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g1196b25816b_0_128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1196b25816b_0_1293"/>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4" name="Google Shape;34;g1196b25816b_0_129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1196b25816b_0_1296"/>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g1196b25816b_0_1296"/>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38" name="Google Shape;38;g1196b25816b_0_1296"/>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 name="Google Shape;39;g1196b25816b_0_1296"/>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0" name="Google Shape;40;g1196b25816b_0_129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1196b25816b_0_1302"/>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3" name="Google Shape;43;g1196b25816b_0_130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1196b25816b_0_126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7" name="Google Shape;7;g1196b25816b_0_126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8" name="Google Shape;8;g1196b25816b_0_126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1" Type="http://schemas.openxmlformats.org/officeDocument/2006/relationships/hyperlink" Target="https://surprise.readthedocs.io/en/stable/prediction_algorithms_package.html" TargetMode="External"/><Relationship Id="rId10" Type="http://schemas.openxmlformats.org/officeDocument/2006/relationships/hyperlink" Target="https://surprise.readthedocs.io/en/stable/matrix_factorization.html#surprise.prediction_algorithms.matrix_factorization.NMF" TargetMode="External"/><Relationship Id="rId13" Type="http://schemas.openxmlformats.org/officeDocument/2006/relationships/image" Target="../media/image14.png"/><Relationship Id="rId12" Type="http://schemas.openxmlformats.org/officeDocument/2006/relationships/image" Target="../media/image22.png"/><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hyperlink" Target="https://surprise.readthedocs.io/en/stable/basic_algorithms.html#surprise.prediction_algorithms.random_pred.NormalPredictor" TargetMode="External"/><Relationship Id="rId4" Type="http://schemas.openxmlformats.org/officeDocument/2006/relationships/hyperlink" Target="https://surprise.readthedocs.io/en/stable/basic_algorithms.html#surprise.prediction_algorithms.baseline_only.BaselineOnly" TargetMode="External"/><Relationship Id="rId9" Type="http://schemas.openxmlformats.org/officeDocument/2006/relationships/hyperlink" Target="http://sifter.org/~simon/journal/20061211.html" TargetMode="External"/><Relationship Id="rId14" Type="http://schemas.openxmlformats.org/officeDocument/2006/relationships/image" Target="../media/image23.png"/><Relationship Id="rId5" Type="http://schemas.openxmlformats.org/officeDocument/2006/relationships/hyperlink" Target="https://surprise.readthedocs.io/en/stable/knn_inspired.html#surprise.prediction_algorithms.knns.KNNBasic" TargetMode="External"/><Relationship Id="rId6" Type="http://schemas.openxmlformats.org/officeDocument/2006/relationships/hyperlink" Target="https://surprise.readthedocs.io/en/stable/knn_inspired.html#surprise.prediction_algorithms.knns.KNNWithMeans" TargetMode="External"/><Relationship Id="rId7" Type="http://schemas.openxmlformats.org/officeDocument/2006/relationships/hyperlink" Target="https://surprise.readthedocs.io/en/stable/knn_inspired.html#surprise.prediction_algorithms.knns.KNNBaseline" TargetMode="External"/><Relationship Id="rId8" Type="http://schemas.openxmlformats.org/officeDocument/2006/relationships/hyperlink" Target="https://surprise.readthedocs.io/en/stable/matrix_factorization.html#surprise.prediction_algorithms.matrix_factorization.SV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hyperlink" Target="https://surprise.readthedocs.io/en/stable/similarities.html#surprise.similarities.cosine" TargetMode="External"/><Relationship Id="rId4" Type="http://schemas.openxmlformats.org/officeDocument/2006/relationships/hyperlink" Target="https://surprise.readthedocs.io/en/stable/similarities.html#surprise.similarities.pearson" TargetMode="External"/><Relationship Id="rId5" Type="http://schemas.openxmlformats.org/officeDocument/2006/relationships/hyperlink" Target="https://surprise.readthedocs.io/en/stable/similarities.html#surprise.similarities.pearson_baseline" TargetMode="External"/><Relationship Id="rId6"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7.jpg"/><Relationship Id="rId5"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
          <p:cNvSpPr txBox="1"/>
          <p:nvPr>
            <p:ph type="ctrTitle"/>
          </p:nvPr>
        </p:nvSpPr>
        <p:spPr>
          <a:xfrm>
            <a:off x="415611" y="992767"/>
            <a:ext cx="11360700" cy="27369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Board Game Recommendation System</a:t>
            </a:r>
            <a:endParaRPr/>
          </a:p>
        </p:txBody>
      </p:sp>
      <p:pic>
        <p:nvPicPr>
          <p:cNvPr id="61" name="Google Shape;61;p1"/>
          <p:cNvPicPr preferRelativeResize="0"/>
          <p:nvPr/>
        </p:nvPicPr>
        <p:blipFill>
          <a:blip r:embed="rId3">
            <a:alphaModFix amt="35000"/>
          </a:blip>
          <a:stretch>
            <a:fillRect/>
          </a:stretch>
        </p:blipFill>
        <p:spPr>
          <a:xfrm>
            <a:off x="-36747" y="-41650"/>
            <a:ext cx="12266496" cy="6858000"/>
          </a:xfrm>
          <a:prstGeom prst="rect">
            <a:avLst/>
          </a:prstGeom>
          <a:noFill/>
          <a:ln>
            <a:noFill/>
          </a:ln>
        </p:spPr>
      </p:pic>
      <p:sp>
        <p:nvSpPr>
          <p:cNvPr id="62" name="Google Shape;62;p1"/>
          <p:cNvSpPr txBox="1"/>
          <p:nvPr>
            <p:ph idx="1" type="subTitle"/>
          </p:nvPr>
        </p:nvSpPr>
        <p:spPr>
          <a:xfrm>
            <a:off x="415600" y="3778833"/>
            <a:ext cx="11360700" cy="10569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Recommend the most suitable board game for you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11a477964ac_0_16"/>
          <p:cNvSpPr txBox="1"/>
          <p:nvPr>
            <p:ph type="title"/>
          </p:nvPr>
        </p:nvSpPr>
        <p:spPr>
          <a:xfrm>
            <a:off x="769125" y="0"/>
            <a:ext cx="10515600" cy="1325700"/>
          </a:xfrm>
          <a:prstGeom prst="rect">
            <a:avLst/>
          </a:prstGeom>
        </p:spPr>
        <p:txBody>
          <a:bodyPr anchorCtr="0" anchor="ctr" bIns="45700" lIns="91425" spcFirstLastPara="1" rIns="91425" wrap="square" tIns="45700">
            <a:normAutofit/>
          </a:bodyPr>
          <a:lstStyle/>
          <a:p>
            <a:pPr indent="0" lvl="0" marL="228600" rtl="0" algn="l">
              <a:lnSpc>
                <a:spcPct val="150000"/>
              </a:lnSpc>
              <a:spcBef>
                <a:spcPts val="0"/>
              </a:spcBef>
              <a:spcAft>
                <a:spcPts val="0"/>
              </a:spcAft>
              <a:buClr>
                <a:schemeClr val="dk1"/>
              </a:buClr>
              <a:buSzPts val="1100"/>
              <a:buFont typeface="Arial"/>
              <a:buNone/>
            </a:pPr>
            <a:r>
              <a:rPr b="1" lang="en-US" sz="3200">
                <a:solidFill>
                  <a:srgbClr val="494E52"/>
                </a:solidFill>
              </a:rPr>
              <a:t>Matrix factorization(Error function )</a:t>
            </a:r>
            <a:endParaRPr/>
          </a:p>
        </p:txBody>
      </p:sp>
      <p:pic>
        <p:nvPicPr>
          <p:cNvPr id="159" name="Google Shape;159;g11a477964ac_0_16"/>
          <p:cNvPicPr preferRelativeResize="0"/>
          <p:nvPr/>
        </p:nvPicPr>
        <p:blipFill>
          <a:blip r:embed="rId3">
            <a:alphaModFix/>
          </a:blip>
          <a:stretch>
            <a:fillRect/>
          </a:stretch>
        </p:blipFill>
        <p:spPr>
          <a:xfrm>
            <a:off x="2626975" y="1390125"/>
            <a:ext cx="6431525" cy="4789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11a477964ac_0_2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228600" rtl="0" algn="l">
              <a:lnSpc>
                <a:spcPct val="150000"/>
              </a:lnSpc>
              <a:spcBef>
                <a:spcPts val="0"/>
              </a:spcBef>
              <a:spcAft>
                <a:spcPts val="0"/>
              </a:spcAft>
              <a:buClr>
                <a:schemeClr val="dk1"/>
              </a:buClr>
              <a:buSzPts val="1100"/>
              <a:buFont typeface="Arial"/>
              <a:buNone/>
            </a:pPr>
            <a:r>
              <a:rPr b="1" lang="en-US" sz="3200">
                <a:solidFill>
                  <a:srgbClr val="494E52"/>
                </a:solidFill>
              </a:rPr>
              <a:t>Matrix factorization (netflix )</a:t>
            </a:r>
            <a:endParaRPr/>
          </a:p>
        </p:txBody>
      </p:sp>
      <p:sp>
        <p:nvSpPr>
          <p:cNvPr id="165" name="Google Shape;165;g11a477964ac_0_2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pic>
        <p:nvPicPr>
          <p:cNvPr id="166" name="Google Shape;166;g11a477964ac_0_23"/>
          <p:cNvPicPr preferRelativeResize="0"/>
          <p:nvPr/>
        </p:nvPicPr>
        <p:blipFill>
          <a:blip r:embed="rId3">
            <a:alphaModFix/>
          </a:blip>
          <a:stretch>
            <a:fillRect/>
          </a:stretch>
        </p:blipFill>
        <p:spPr>
          <a:xfrm>
            <a:off x="192150" y="1618425"/>
            <a:ext cx="5945524" cy="4933974"/>
          </a:xfrm>
          <a:prstGeom prst="rect">
            <a:avLst/>
          </a:prstGeom>
          <a:noFill/>
          <a:ln>
            <a:noFill/>
          </a:ln>
        </p:spPr>
      </p:pic>
      <p:pic>
        <p:nvPicPr>
          <p:cNvPr id="167" name="Google Shape;167;g11a477964ac_0_23"/>
          <p:cNvPicPr preferRelativeResize="0"/>
          <p:nvPr/>
        </p:nvPicPr>
        <p:blipFill>
          <a:blip r:embed="rId4">
            <a:alphaModFix/>
          </a:blip>
          <a:stretch>
            <a:fillRect/>
          </a:stretch>
        </p:blipFill>
        <p:spPr>
          <a:xfrm>
            <a:off x="5999525" y="1732038"/>
            <a:ext cx="5729900" cy="4706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1" name="Shape 171"/>
        <p:cNvGrpSpPr/>
        <p:nvPr/>
      </p:nvGrpSpPr>
      <p:grpSpPr>
        <a:xfrm>
          <a:off x="0" y="0"/>
          <a:ext cx="0" cy="0"/>
          <a:chOff x="0" y="0"/>
          <a:chExt cx="0" cy="0"/>
        </a:xfrm>
      </p:grpSpPr>
      <p:sp>
        <p:nvSpPr>
          <p:cNvPr id="172" name="Google Shape;172;g118a5342b4a_0_5"/>
          <p:cNvSpPr txBox="1"/>
          <p:nvPr>
            <p:ph type="title"/>
          </p:nvPr>
        </p:nvSpPr>
        <p:spPr>
          <a:xfrm>
            <a:off x="1028475" y="583350"/>
            <a:ext cx="3730500" cy="1342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rgbClr val="494E52"/>
              </a:buClr>
              <a:buSzPts val="4400"/>
              <a:buFont typeface="Arial"/>
              <a:buNone/>
            </a:pPr>
            <a:r>
              <a:rPr b="1" lang="en-US">
                <a:solidFill>
                  <a:srgbClr val="494E52"/>
                </a:solidFill>
                <a:latin typeface="Arial"/>
                <a:ea typeface="Arial"/>
                <a:cs typeface="Arial"/>
                <a:sym typeface="Arial"/>
              </a:rPr>
              <a:t>Content- based filtering</a:t>
            </a:r>
            <a:r>
              <a:rPr lang="en-US">
                <a:solidFill>
                  <a:srgbClr val="494E52"/>
                </a:solidFill>
                <a:latin typeface="Arial"/>
                <a:ea typeface="Arial"/>
                <a:cs typeface="Arial"/>
                <a:sym typeface="Arial"/>
              </a:rPr>
              <a:t> </a:t>
            </a:r>
            <a:endParaRPr/>
          </a:p>
        </p:txBody>
      </p:sp>
      <p:sp>
        <p:nvSpPr>
          <p:cNvPr id="173" name="Google Shape;173;g118a5342b4a_0_5"/>
          <p:cNvSpPr txBox="1"/>
          <p:nvPr>
            <p:ph idx="1" type="body"/>
          </p:nvPr>
        </p:nvSpPr>
        <p:spPr>
          <a:xfrm>
            <a:off x="1435575" y="2111675"/>
            <a:ext cx="2916300" cy="3287100"/>
          </a:xfrm>
          <a:prstGeom prst="rect">
            <a:avLst/>
          </a:prstGeom>
          <a:ln cap="flat" cmpd="sng" w="9525">
            <a:solidFill>
              <a:srgbClr val="000000"/>
            </a:solidFill>
            <a:prstDash val="solid"/>
            <a:round/>
            <a:headEnd len="sm" w="sm" type="none"/>
            <a:tailEnd len="sm" w="sm" type="none"/>
          </a:ln>
        </p:spPr>
        <p:txBody>
          <a:bodyPr anchorCtr="0" anchor="t" bIns="45700" lIns="91425" spcFirstLastPara="1" rIns="91425" wrap="square" tIns="45700">
            <a:normAutofit/>
          </a:bodyPr>
          <a:lstStyle/>
          <a:p>
            <a:pPr indent="0" lvl="0" marL="0" rtl="0" algn="l">
              <a:spcBef>
                <a:spcPts val="1000"/>
              </a:spcBef>
              <a:spcAft>
                <a:spcPts val="0"/>
              </a:spcAft>
              <a:buNone/>
            </a:pPr>
            <a:r>
              <a:rPr b="1" lang="en-US" sz="1200">
                <a:solidFill>
                  <a:srgbClr val="202124"/>
                </a:solidFill>
                <a:highlight>
                  <a:srgbClr val="FFFFFF"/>
                </a:highlight>
                <a:latin typeface="Noto Sans Hebrew"/>
                <a:ea typeface="Noto Sans Hebrew"/>
                <a:cs typeface="Noto Sans Hebrew"/>
                <a:sym typeface="Noto Sans Hebrew"/>
              </a:rPr>
              <a:t>👍 </a:t>
            </a:r>
            <a:r>
              <a:rPr b="1" lang="en-US" sz="1200">
                <a:solidFill>
                  <a:srgbClr val="00B050"/>
                </a:solidFill>
                <a:highlight>
                  <a:srgbClr val="FFFFFF"/>
                </a:highlight>
                <a:latin typeface="David Libre"/>
                <a:ea typeface="David Libre"/>
                <a:cs typeface="David Libre"/>
                <a:sym typeface="David Libre"/>
              </a:rPr>
              <a:t>Advantages</a:t>
            </a:r>
            <a:r>
              <a:rPr b="1" lang="en-US" sz="1200">
                <a:solidFill>
                  <a:srgbClr val="202124"/>
                </a:solidFill>
                <a:highlight>
                  <a:srgbClr val="FFFFFF"/>
                </a:highlight>
                <a:latin typeface="Noto Sans Hebrew"/>
                <a:ea typeface="Noto Sans Hebrew"/>
                <a:cs typeface="Noto Sans Hebrew"/>
                <a:sym typeface="Noto Sans Hebrew"/>
              </a:rPr>
              <a:t>:</a:t>
            </a:r>
            <a:endParaRPr b="1" sz="1200">
              <a:solidFill>
                <a:srgbClr val="202124"/>
              </a:solidFill>
              <a:highlight>
                <a:srgbClr val="FFFFFF"/>
              </a:highlight>
              <a:latin typeface="Noto Sans Hebrew"/>
              <a:ea typeface="Noto Sans Hebrew"/>
              <a:cs typeface="Noto Sans Hebrew"/>
              <a:sym typeface="Noto Sans Hebrew"/>
            </a:endParaRPr>
          </a:p>
          <a:p>
            <a:pPr indent="-304800" lvl="0" marL="457200" rtl="0" algn="l">
              <a:spcBef>
                <a:spcPts val="1600"/>
              </a:spcBef>
              <a:spcAft>
                <a:spcPts val="0"/>
              </a:spcAft>
              <a:buClr>
                <a:srgbClr val="202124"/>
              </a:buClr>
              <a:buSzPts val="1200"/>
              <a:buFont typeface="David Libre"/>
              <a:buChar char="●"/>
            </a:pPr>
            <a:r>
              <a:rPr lang="en-US" sz="1200">
                <a:solidFill>
                  <a:srgbClr val="202124"/>
                </a:solidFill>
                <a:highlight>
                  <a:srgbClr val="FFFFFF"/>
                </a:highlight>
                <a:latin typeface="David Libre"/>
                <a:ea typeface="David Libre"/>
                <a:cs typeface="David Libre"/>
                <a:sym typeface="David Libre"/>
              </a:rPr>
              <a:t>No need in other users data.</a:t>
            </a:r>
            <a:endParaRPr sz="1200">
              <a:solidFill>
                <a:srgbClr val="202124"/>
              </a:solidFill>
              <a:highlight>
                <a:srgbClr val="FFFFFF"/>
              </a:highlight>
              <a:latin typeface="David Libre"/>
              <a:ea typeface="David Libre"/>
              <a:cs typeface="David Libre"/>
              <a:sym typeface="David Libre"/>
            </a:endParaRPr>
          </a:p>
          <a:p>
            <a:pPr indent="-304800" lvl="0" marL="457200" rtl="0" algn="l">
              <a:spcBef>
                <a:spcPts val="0"/>
              </a:spcBef>
              <a:spcAft>
                <a:spcPts val="0"/>
              </a:spcAft>
              <a:buClr>
                <a:srgbClr val="202124"/>
              </a:buClr>
              <a:buSzPts val="1200"/>
              <a:buFont typeface="David Libre"/>
              <a:buChar char="●"/>
            </a:pPr>
            <a:r>
              <a:rPr lang="en-US" sz="1200">
                <a:solidFill>
                  <a:srgbClr val="202124"/>
                </a:solidFill>
                <a:highlight>
                  <a:srgbClr val="FFFFFF"/>
                </a:highlight>
                <a:latin typeface="David Libre"/>
                <a:ea typeface="David Libre"/>
                <a:cs typeface="David Libre"/>
                <a:sym typeface="David Libre"/>
              </a:rPr>
              <a:t>Can recommend niche items that are not popular.</a:t>
            </a:r>
            <a:endParaRPr b="1" sz="1200">
              <a:solidFill>
                <a:srgbClr val="202124"/>
              </a:solidFill>
              <a:highlight>
                <a:srgbClr val="FFFFFF"/>
              </a:highlight>
              <a:latin typeface="Noto Sans Hebrew"/>
              <a:ea typeface="Noto Sans Hebrew"/>
              <a:cs typeface="Noto Sans Hebrew"/>
              <a:sym typeface="Noto Sans Hebrew"/>
            </a:endParaRPr>
          </a:p>
          <a:p>
            <a:pPr indent="0" lvl="0" marL="0" rtl="0" algn="l">
              <a:spcBef>
                <a:spcPts val="1600"/>
              </a:spcBef>
              <a:spcAft>
                <a:spcPts val="0"/>
              </a:spcAft>
              <a:buNone/>
            </a:pPr>
            <a:r>
              <a:rPr b="1" lang="en-US" sz="1200">
                <a:solidFill>
                  <a:srgbClr val="202124"/>
                </a:solidFill>
                <a:highlight>
                  <a:srgbClr val="FFFFFF"/>
                </a:highlight>
                <a:latin typeface="David Libre"/>
                <a:ea typeface="David Libre"/>
                <a:cs typeface="David Libre"/>
                <a:sym typeface="David Libre"/>
              </a:rPr>
              <a:t>👎</a:t>
            </a:r>
            <a:r>
              <a:rPr b="1" lang="en-US" sz="1200">
                <a:solidFill>
                  <a:srgbClr val="FF0000"/>
                </a:solidFill>
                <a:highlight>
                  <a:srgbClr val="FFFFFF"/>
                </a:highlight>
                <a:latin typeface="David Libre"/>
                <a:ea typeface="David Libre"/>
                <a:cs typeface="David Libre"/>
                <a:sym typeface="David Libre"/>
              </a:rPr>
              <a:t>Disadvantages</a:t>
            </a:r>
            <a:endParaRPr b="1" sz="1200">
              <a:solidFill>
                <a:srgbClr val="FF0000"/>
              </a:solidFill>
              <a:highlight>
                <a:srgbClr val="FFFFFF"/>
              </a:highlight>
              <a:latin typeface="David Libre"/>
              <a:ea typeface="David Libre"/>
              <a:cs typeface="David Libre"/>
              <a:sym typeface="David Libre"/>
            </a:endParaRPr>
          </a:p>
          <a:p>
            <a:pPr indent="-304800" lvl="0" marL="457200" rtl="0" algn="l">
              <a:spcBef>
                <a:spcPts val="1600"/>
              </a:spcBef>
              <a:spcAft>
                <a:spcPts val="0"/>
              </a:spcAft>
              <a:buClr>
                <a:srgbClr val="202124"/>
              </a:buClr>
              <a:buSzPts val="1200"/>
              <a:buFont typeface="David Libre"/>
              <a:buChar char="●"/>
            </a:pPr>
            <a:r>
              <a:rPr lang="en-US" sz="1200">
                <a:solidFill>
                  <a:srgbClr val="202124"/>
                </a:solidFill>
                <a:highlight>
                  <a:srgbClr val="FFFFFF"/>
                </a:highlight>
                <a:latin typeface="David Libre"/>
                <a:ea typeface="David Libre"/>
                <a:cs typeface="David Libre"/>
                <a:sym typeface="David Libre"/>
              </a:rPr>
              <a:t>Limited ability to expand on the users' existing interests.</a:t>
            </a:r>
            <a:endParaRPr sz="1200">
              <a:solidFill>
                <a:srgbClr val="202124"/>
              </a:solidFill>
              <a:highlight>
                <a:srgbClr val="FFFFFF"/>
              </a:highlight>
              <a:latin typeface="David Libre"/>
              <a:ea typeface="David Libre"/>
              <a:cs typeface="David Libre"/>
              <a:sym typeface="David Libre"/>
            </a:endParaRPr>
          </a:p>
          <a:p>
            <a:pPr indent="-304800" lvl="0" marL="457200" rtl="0" algn="l">
              <a:spcBef>
                <a:spcPts val="0"/>
              </a:spcBef>
              <a:spcAft>
                <a:spcPts val="0"/>
              </a:spcAft>
              <a:buClr>
                <a:srgbClr val="202124"/>
              </a:buClr>
              <a:buSzPts val="1200"/>
              <a:buFont typeface="David Libre"/>
              <a:buChar char="●"/>
            </a:pPr>
            <a:r>
              <a:rPr lang="en-US" sz="1200">
                <a:solidFill>
                  <a:srgbClr val="202124"/>
                </a:solidFill>
                <a:highlight>
                  <a:srgbClr val="FFFFFF"/>
                </a:highlight>
                <a:latin typeface="David Libre"/>
                <a:ea typeface="David Libre"/>
                <a:cs typeface="David Libre"/>
                <a:sym typeface="David Libre"/>
              </a:rPr>
              <a:t>The model can only be as good as the hand-engineered features .</a:t>
            </a:r>
            <a:endParaRPr sz="1200">
              <a:solidFill>
                <a:srgbClr val="202124"/>
              </a:solidFill>
              <a:highlight>
                <a:srgbClr val="FFFFFF"/>
              </a:highlight>
              <a:latin typeface="David Libre"/>
              <a:ea typeface="David Libre"/>
              <a:cs typeface="David Libre"/>
              <a:sym typeface="David Libre"/>
            </a:endParaRPr>
          </a:p>
        </p:txBody>
      </p:sp>
      <p:sp>
        <p:nvSpPr>
          <p:cNvPr id="174" name="Google Shape;174;g118a5342b4a_0_5"/>
          <p:cNvSpPr txBox="1"/>
          <p:nvPr/>
        </p:nvSpPr>
        <p:spPr>
          <a:xfrm>
            <a:off x="6981200" y="521850"/>
            <a:ext cx="3829800" cy="1403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4400">
                <a:solidFill>
                  <a:srgbClr val="494E52"/>
                </a:solidFill>
              </a:rPr>
              <a:t>Collaborative filtering</a:t>
            </a:r>
            <a:r>
              <a:rPr lang="en-US" sz="4400">
                <a:solidFill>
                  <a:srgbClr val="494E52"/>
                </a:solidFill>
              </a:rPr>
              <a:t> </a:t>
            </a:r>
            <a:endParaRPr sz="4400">
              <a:solidFill>
                <a:schemeClr val="dk1"/>
              </a:solidFill>
              <a:latin typeface="Calibri"/>
              <a:ea typeface="Calibri"/>
              <a:cs typeface="Calibri"/>
              <a:sym typeface="Calibri"/>
            </a:endParaRPr>
          </a:p>
        </p:txBody>
      </p:sp>
      <p:sp>
        <p:nvSpPr>
          <p:cNvPr id="175" name="Google Shape;175;g118a5342b4a_0_5"/>
          <p:cNvSpPr txBox="1"/>
          <p:nvPr>
            <p:ph idx="1" type="body"/>
          </p:nvPr>
        </p:nvSpPr>
        <p:spPr>
          <a:xfrm>
            <a:off x="7437950" y="2111675"/>
            <a:ext cx="2916300" cy="3287100"/>
          </a:xfrm>
          <a:prstGeom prst="rect">
            <a:avLst/>
          </a:prstGeom>
          <a:ln cap="flat" cmpd="sng" w="9525">
            <a:solidFill>
              <a:srgbClr val="000000"/>
            </a:solidFill>
            <a:prstDash val="solid"/>
            <a:round/>
            <a:headEnd len="sm" w="sm" type="none"/>
            <a:tailEnd len="sm" w="sm" type="none"/>
          </a:ln>
        </p:spPr>
        <p:txBody>
          <a:bodyPr anchorCtr="0" anchor="t" bIns="45700" lIns="91425" spcFirstLastPara="1" rIns="91425" wrap="square" tIns="45700">
            <a:normAutofit/>
          </a:bodyPr>
          <a:lstStyle/>
          <a:p>
            <a:pPr indent="0" lvl="0" marL="0" rtl="0" algn="l">
              <a:spcBef>
                <a:spcPts val="1000"/>
              </a:spcBef>
              <a:spcAft>
                <a:spcPts val="0"/>
              </a:spcAft>
              <a:buNone/>
            </a:pPr>
            <a:r>
              <a:rPr b="1" lang="en-US" sz="1200">
                <a:solidFill>
                  <a:srgbClr val="202124"/>
                </a:solidFill>
                <a:highlight>
                  <a:srgbClr val="FFFFFF"/>
                </a:highlight>
                <a:latin typeface="Noto Sans Hebrew"/>
                <a:ea typeface="Noto Sans Hebrew"/>
                <a:cs typeface="Noto Sans Hebrew"/>
                <a:sym typeface="Noto Sans Hebrew"/>
              </a:rPr>
              <a:t>👍 </a:t>
            </a:r>
            <a:r>
              <a:rPr b="1" lang="en-US" sz="1200">
                <a:solidFill>
                  <a:srgbClr val="00B050"/>
                </a:solidFill>
                <a:highlight>
                  <a:srgbClr val="FFFFFF"/>
                </a:highlight>
                <a:latin typeface="David Libre"/>
                <a:ea typeface="David Libre"/>
                <a:cs typeface="David Libre"/>
                <a:sym typeface="David Libre"/>
              </a:rPr>
              <a:t>Advantages</a:t>
            </a:r>
            <a:r>
              <a:rPr b="1" lang="en-US" sz="1200">
                <a:solidFill>
                  <a:srgbClr val="202124"/>
                </a:solidFill>
                <a:highlight>
                  <a:srgbClr val="FFFFFF"/>
                </a:highlight>
                <a:latin typeface="Noto Sans Hebrew"/>
                <a:ea typeface="Noto Sans Hebrew"/>
                <a:cs typeface="Noto Sans Hebrew"/>
                <a:sym typeface="Noto Sans Hebrew"/>
              </a:rPr>
              <a:t>:</a:t>
            </a:r>
            <a:endParaRPr b="1" sz="1200">
              <a:solidFill>
                <a:srgbClr val="202124"/>
              </a:solidFill>
              <a:highlight>
                <a:srgbClr val="FFFFFF"/>
              </a:highlight>
              <a:latin typeface="Noto Sans Hebrew"/>
              <a:ea typeface="Noto Sans Hebrew"/>
              <a:cs typeface="Noto Sans Hebrew"/>
              <a:sym typeface="Noto Sans Hebrew"/>
            </a:endParaRPr>
          </a:p>
          <a:p>
            <a:pPr indent="-304800" lvl="0" marL="457200" rtl="0" algn="l">
              <a:spcBef>
                <a:spcPts val="1600"/>
              </a:spcBef>
              <a:spcAft>
                <a:spcPts val="0"/>
              </a:spcAft>
              <a:buClr>
                <a:srgbClr val="202124"/>
              </a:buClr>
              <a:buSzPts val="1200"/>
              <a:buFont typeface="David Libre"/>
              <a:buChar char="●"/>
            </a:pPr>
            <a:r>
              <a:rPr lang="en-US" sz="1200">
                <a:solidFill>
                  <a:srgbClr val="202124"/>
                </a:solidFill>
                <a:highlight>
                  <a:srgbClr val="FFFFFF"/>
                </a:highlight>
                <a:latin typeface="David Libre"/>
                <a:ea typeface="David Libre"/>
                <a:cs typeface="David Libre"/>
                <a:sym typeface="David Libre"/>
              </a:rPr>
              <a:t>Diversity - </a:t>
            </a:r>
            <a:r>
              <a:rPr lang="en-US" sz="1200">
                <a:solidFill>
                  <a:srgbClr val="202124"/>
                </a:solidFill>
                <a:highlight>
                  <a:srgbClr val="FFFFFF"/>
                </a:highlight>
                <a:latin typeface="Noto Sans Hebrew"/>
                <a:ea typeface="Noto Sans Hebrew"/>
                <a:cs typeface="Noto Sans Hebrew"/>
                <a:sym typeface="Noto Sans Hebrew"/>
              </a:rPr>
              <a:t>The model can help users discover new interests.</a:t>
            </a:r>
            <a:endParaRPr sz="1200">
              <a:solidFill>
                <a:srgbClr val="202124"/>
              </a:solidFill>
              <a:highlight>
                <a:srgbClr val="FFFFFF"/>
              </a:highlight>
              <a:latin typeface="Noto Sans Hebrew"/>
              <a:ea typeface="Noto Sans Hebrew"/>
              <a:cs typeface="Noto Sans Hebrew"/>
              <a:sym typeface="Noto Sans Hebrew"/>
            </a:endParaRPr>
          </a:p>
          <a:p>
            <a:pPr indent="-304800" lvl="0" marL="457200" rtl="0" algn="l">
              <a:spcBef>
                <a:spcPts val="0"/>
              </a:spcBef>
              <a:spcAft>
                <a:spcPts val="0"/>
              </a:spcAft>
              <a:buClr>
                <a:srgbClr val="202124"/>
              </a:buClr>
              <a:buSzPts val="1200"/>
              <a:buFont typeface="Noto Sans Hebrew"/>
              <a:buChar char="●"/>
            </a:pPr>
            <a:r>
              <a:rPr lang="en-US" sz="1200">
                <a:solidFill>
                  <a:srgbClr val="202124"/>
                </a:solidFill>
                <a:highlight>
                  <a:srgbClr val="FFFFFF"/>
                </a:highlight>
                <a:latin typeface="Noto Sans Hebrew"/>
                <a:ea typeface="Noto Sans Hebrew"/>
                <a:cs typeface="Noto Sans Hebrew"/>
                <a:sym typeface="Noto Sans Hebrew"/>
              </a:rPr>
              <a:t>No domain knowledge necessary - there is no need define the attributes of an item.</a:t>
            </a:r>
            <a:endParaRPr sz="1200">
              <a:solidFill>
                <a:srgbClr val="202124"/>
              </a:solidFill>
              <a:highlight>
                <a:srgbClr val="FFFFFF"/>
              </a:highlight>
              <a:latin typeface="Noto Sans Hebrew"/>
              <a:ea typeface="Noto Sans Hebrew"/>
              <a:cs typeface="Noto Sans Hebrew"/>
              <a:sym typeface="Noto Sans Hebrew"/>
            </a:endParaRPr>
          </a:p>
          <a:p>
            <a:pPr indent="0" lvl="0" marL="0" rtl="0" algn="l">
              <a:spcBef>
                <a:spcPts val="1600"/>
              </a:spcBef>
              <a:spcAft>
                <a:spcPts val="0"/>
              </a:spcAft>
              <a:buNone/>
            </a:pPr>
            <a:r>
              <a:rPr b="1" lang="en-US" sz="1200">
                <a:solidFill>
                  <a:srgbClr val="202124"/>
                </a:solidFill>
                <a:highlight>
                  <a:srgbClr val="FFFFFF"/>
                </a:highlight>
                <a:latin typeface="David Libre"/>
                <a:ea typeface="David Libre"/>
                <a:cs typeface="David Libre"/>
                <a:sym typeface="David Libre"/>
              </a:rPr>
              <a:t>👎</a:t>
            </a:r>
            <a:r>
              <a:rPr b="1" lang="en-US" sz="1200">
                <a:solidFill>
                  <a:srgbClr val="FF0000"/>
                </a:solidFill>
                <a:highlight>
                  <a:srgbClr val="FFFFFF"/>
                </a:highlight>
                <a:latin typeface="David Libre"/>
                <a:ea typeface="David Libre"/>
                <a:cs typeface="David Libre"/>
                <a:sym typeface="David Libre"/>
              </a:rPr>
              <a:t>Disadvantages</a:t>
            </a:r>
            <a:endParaRPr b="1" sz="1200">
              <a:solidFill>
                <a:srgbClr val="FF0000"/>
              </a:solidFill>
              <a:highlight>
                <a:srgbClr val="FFFFFF"/>
              </a:highlight>
              <a:latin typeface="David Libre"/>
              <a:ea typeface="David Libre"/>
              <a:cs typeface="David Libre"/>
              <a:sym typeface="David Libre"/>
            </a:endParaRPr>
          </a:p>
          <a:p>
            <a:pPr indent="-304800" lvl="0" marL="457200" rtl="0" algn="l">
              <a:spcBef>
                <a:spcPts val="1600"/>
              </a:spcBef>
              <a:spcAft>
                <a:spcPts val="0"/>
              </a:spcAft>
              <a:buClr>
                <a:srgbClr val="202124"/>
              </a:buClr>
              <a:buSzPts val="1200"/>
              <a:buFont typeface="Noto Sans Hebrew"/>
              <a:buChar char="●"/>
            </a:pPr>
            <a:r>
              <a:rPr lang="en-US" sz="1200">
                <a:solidFill>
                  <a:srgbClr val="202124"/>
                </a:solidFill>
                <a:highlight>
                  <a:srgbClr val="FFFFFF"/>
                </a:highlight>
                <a:latin typeface="Noto Sans Hebrew"/>
                <a:ea typeface="Noto Sans Hebrew"/>
                <a:cs typeface="Noto Sans Hebrew"/>
                <a:sym typeface="Noto Sans Hebrew"/>
              </a:rPr>
              <a:t>Cannot handle new users &amp; new games - cold-start problem</a:t>
            </a:r>
            <a:endParaRPr sz="1200">
              <a:solidFill>
                <a:srgbClr val="202124"/>
              </a:solidFill>
              <a:highlight>
                <a:srgbClr val="FFFFFF"/>
              </a:highlight>
              <a:latin typeface="Noto Sans Hebrew"/>
              <a:ea typeface="Noto Sans Hebrew"/>
              <a:cs typeface="Noto Sans Hebrew"/>
              <a:sym typeface="Noto Sans Hebrew"/>
            </a:endParaRPr>
          </a:p>
          <a:p>
            <a:pPr indent="-304800" lvl="0" marL="457200" rtl="0" algn="l">
              <a:spcBef>
                <a:spcPts val="0"/>
              </a:spcBef>
              <a:spcAft>
                <a:spcPts val="0"/>
              </a:spcAft>
              <a:buClr>
                <a:srgbClr val="202124"/>
              </a:buClr>
              <a:buSzPts val="1200"/>
              <a:buFont typeface="Noto Sans Hebrew"/>
              <a:buChar char="●"/>
            </a:pPr>
            <a:r>
              <a:t/>
            </a:r>
            <a:endParaRPr sz="1200">
              <a:solidFill>
                <a:srgbClr val="202124"/>
              </a:solidFill>
              <a:highlight>
                <a:srgbClr val="FFFFFF"/>
              </a:highlight>
              <a:latin typeface="Noto Sans Hebrew"/>
              <a:ea typeface="Noto Sans Hebrew"/>
              <a:cs typeface="Noto Sans Hebrew"/>
              <a:sym typeface="Noto Sans Hebr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Evaluate a recommender system</a:t>
            </a:r>
            <a:endParaRPr/>
          </a:p>
        </p:txBody>
      </p:sp>
      <p:pic>
        <p:nvPicPr>
          <p:cNvPr descr="Calendar&#10;&#10;Description automatically generated" id="181" name="Google Shape;181;p5"/>
          <p:cNvPicPr preferRelativeResize="0"/>
          <p:nvPr>
            <p:ph idx="1" type="body"/>
          </p:nvPr>
        </p:nvPicPr>
        <p:blipFill rotWithShape="1">
          <a:blip r:embed="rId3">
            <a:alphaModFix/>
          </a:blip>
          <a:srcRect b="0" l="0" r="0" t="0"/>
          <a:stretch/>
        </p:blipFill>
        <p:spPr>
          <a:xfrm>
            <a:off x="652051" y="2563856"/>
            <a:ext cx="5116785" cy="3065157"/>
          </a:xfrm>
          <a:prstGeom prst="rect">
            <a:avLst/>
          </a:prstGeom>
          <a:noFill/>
          <a:ln>
            <a:noFill/>
          </a:ln>
        </p:spPr>
      </p:pic>
      <p:sp>
        <p:nvSpPr>
          <p:cNvPr id="182" name="Google Shape;182;p5"/>
          <p:cNvSpPr txBox="1"/>
          <p:nvPr/>
        </p:nvSpPr>
        <p:spPr>
          <a:xfrm>
            <a:off x="1417739" y="1988191"/>
            <a:ext cx="2902591" cy="3691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In classification problem </a:t>
            </a:r>
            <a:endParaRPr sz="1800">
              <a:solidFill>
                <a:schemeClr val="dk1"/>
              </a:solidFill>
              <a:latin typeface="Calibri"/>
              <a:ea typeface="Calibri"/>
              <a:cs typeface="Calibri"/>
              <a:sym typeface="Calibri"/>
            </a:endParaRPr>
          </a:p>
        </p:txBody>
      </p:sp>
      <p:sp>
        <p:nvSpPr>
          <p:cNvPr id="183" name="Google Shape;183;p5"/>
          <p:cNvSpPr/>
          <p:nvPr/>
        </p:nvSpPr>
        <p:spPr>
          <a:xfrm>
            <a:off x="1417739" y="3129094"/>
            <a:ext cx="3154261" cy="1191236"/>
          </a:xfrm>
          <a:prstGeom prst="rect">
            <a:avLst/>
          </a:prstGeom>
          <a:noFill/>
          <a:ln cap="flat" cmpd="sng" w="571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5"/>
          <p:cNvSpPr/>
          <p:nvPr/>
        </p:nvSpPr>
        <p:spPr>
          <a:xfrm>
            <a:off x="1417739" y="4320329"/>
            <a:ext cx="3154261" cy="777001"/>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5"/>
          <p:cNvSpPr txBox="1"/>
          <p:nvPr/>
        </p:nvSpPr>
        <p:spPr>
          <a:xfrm>
            <a:off x="4791510" y="3429000"/>
            <a:ext cx="720055" cy="3691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highlight>
                  <a:srgbClr val="0000FF"/>
                </a:highlight>
                <a:latin typeface="Calibri"/>
                <a:ea typeface="Calibri"/>
                <a:cs typeface="Calibri"/>
                <a:sym typeface="Calibri"/>
              </a:rPr>
              <a:t>Train</a:t>
            </a:r>
            <a:r>
              <a:rPr lang="en-US" sz="1800">
                <a:solidFill>
                  <a:schemeClr val="dk1"/>
                </a:solidFill>
                <a:highlight>
                  <a:srgbClr val="0000FF"/>
                </a:highlight>
                <a:latin typeface="Calibri"/>
                <a:ea typeface="Calibri"/>
                <a:cs typeface="Calibri"/>
                <a:sym typeface="Calibri"/>
              </a:rPr>
              <a:t> </a:t>
            </a:r>
            <a:endParaRPr sz="1800">
              <a:solidFill>
                <a:schemeClr val="dk1"/>
              </a:solidFill>
              <a:highlight>
                <a:srgbClr val="0000FF"/>
              </a:highlight>
              <a:latin typeface="Calibri"/>
              <a:ea typeface="Calibri"/>
              <a:cs typeface="Calibri"/>
              <a:sym typeface="Calibri"/>
            </a:endParaRPr>
          </a:p>
        </p:txBody>
      </p:sp>
      <p:sp>
        <p:nvSpPr>
          <p:cNvPr id="186" name="Google Shape;186;p5"/>
          <p:cNvSpPr txBox="1"/>
          <p:nvPr/>
        </p:nvSpPr>
        <p:spPr>
          <a:xfrm>
            <a:off x="4791511" y="4362783"/>
            <a:ext cx="720055" cy="3691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highlight>
                  <a:srgbClr val="FF0000"/>
                </a:highlight>
                <a:latin typeface="Calibri"/>
                <a:ea typeface="Calibri"/>
                <a:cs typeface="Calibri"/>
                <a:sym typeface="Calibri"/>
              </a:rPr>
              <a:t>Test</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descr="Calendar&#10;&#10;Description automatically generated" id="187" name="Google Shape;187;p5"/>
          <p:cNvPicPr preferRelativeResize="0"/>
          <p:nvPr/>
        </p:nvPicPr>
        <p:blipFill rotWithShape="1">
          <a:blip r:embed="rId3">
            <a:alphaModFix/>
          </a:blip>
          <a:srcRect b="0" l="0" r="0" t="0"/>
          <a:stretch/>
        </p:blipFill>
        <p:spPr>
          <a:xfrm>
            <a:off x="6237015" y="2563856"/>
            <a:ext cx="5116785" cy="3065157"/>
          </a:xfrm>
          <a:prstGeom prst="rect">
            <a:avLst/>
          </a:prstGeom>
          <a:noFill/>
          <a:ln>
            <a:noFill/>
          </a:ln>
        </p:spPr>
      </p:pic>
      <p:sp>
        <p:nvSpPr>
          <p:cNvPr id="188" name="Google Shape;188;p5"/>
          <p:cNvSpPr txBox="1"/>
          <p:nvPr/>
        </p:nvSpPr>
        <p:spPr>
          <a:xfrm>
            <a:off x="6989427" y="1988191"/>
            <a:ext cx="2902591" cy="3691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 recommender system</a:t>
            </a:r>
            <a:endParaRPr sz="1800">
              <a:solidFill>
                <a:schemeClr val="dk1"/>
              </a:solidFill>
              <a:latin typeface="Calibri"/>
              <a:ea typeface="Calibri"/>
              <a:cs typeface="Calibri"/>
              <a:sym typeface="Calibri"/>
            </a:endParaRPr>
          </a:p>
        </p:txBody>
      </p:sp>
      <p:sp>
        <p:nvSpPr>
          <p:cNvPr id="189" name="Google Shape;189;p5"/>
          <p:cNvSpPr/>
          <p:nvPr/>
        </p:nvSpPr>
        <p:spPr>
          <a:xfrm>
            <a:off x="7340367" y="3942826"/>
            <a:ext cx="360727" cy="377503"/>
          </a:xfrm>
          <a:prstGeom prst="rect">
            <a:avLst/>
          </a:prstGeom>
          <a:noFill/>
          <a:ln cap="flat" cmpd="sng" w="381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 name="Google Shape;190;p5"/>
          <p:cNvSpPr/>
          <p:nvPr/>
        </p:nvSpPr>
        <p:spPr>
          <a:xfrm>
            <a:off x="6989427" y="3944224"/>
            <a:ext cx="360727" cy="37750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 name="Google Shape;191;p5"/>
          <p:cNvSpPr/>
          <p:nvPr/>
        </p:nvSpPr>
        <p:spPr>
          <a:xfrm>
            <a:off x="8738082" y="3942826"/>
            <a:ext cx="360727" cy="377503"/>
          </a:xfrm>
          <a:prstGeom prst="rect">
            <a:avLst/>
          </a:prstGeom>
          <a:noFill/>
          <a:ln cap="flat" cmpd="sng" w="381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 name="Google Shape;192;p5"/>
          <p:cNvSpPr/>
          <p:nvPr/>
        </p:nvSpPr>
        <p:spPr>
          <a:xfrm>
            <a:off x="8026415" y="3945432"/>
            <a:ext cx="360727" cy="377503"/>
          </a:xfrm>
          <a:prstGeom prst="rect">
            <a:avLst/>
          </a:prstGeom>
          <a:noFill/>
          <a:ln cap="flat" cmpd="sng" w="381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 name="Google Shape;193;p5"/>
          <p:cNvSpPr/>
          <p:nvPr/>
        </p:nvSpPr>
        <p:spPr>
          <a:xfrm>
            <a:off x="9766879" y="3942826"/>
            <a:ext cx="360727" cy="37750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5"/>
          <p:cNvSpPr txBox="1"/>
          <p:nvPr/>
        </p:nvSpPr>
        <p:spPr>
          <a:xfrm>
            <a:off x="10675689" y="3942826"/>
            <a:ext cx="720055" cy="3691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highlight>
                  <a:srgbClr val="FF0000"/>
                </a:highlight>
                <a:latin typeface="Calibri"/>
                <a:ea typeface="Calibri"/>
                <a:cs typeface="Calibri"/>
                <a:sym typeface="Calibri"/>
              </a:rPr>
              <a:t>Test</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195" name="Google Shape;195;p5"/>
          <p:cNvSpPr txBox="1"/>
          <p:nvPr/>
        </p:nvSpPr>
        <p:spPr>
          <a:xfrm>
            <a:off x="11179921" y="3951214"/>
            <a:ext cx="720055" cy="3691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highlight>
                  <a:srgbClr val="0000FF"/>
                </a:highlight>
                <a:latin typeface="Calibri"/>
                <a:ea typeface="Calibri"/>
                <a:cs typeface="Calibri"/>
                <a:sym typeface="Calibri"/>
              </a:rPr>
              <a:t>Train</a:t>
            </a:r>
            <a:r>
              <a:rPr lang="en-US" sz="1800">
                <a:solidFill>
                  <a:schemeClr val="dk1"/>
                </a:solidFill>
                <a:highlight>
                  <a:srgbClr val="0000FF"/>
                </a:highlight>
                <a:latin typeface="Calibri"/>
                <a:ea typeface="Calibri"/>
                <a:cs typeface="Calibri"/>
                <a:sym typeface="Calibri"/>
              </a:rPr>
              <a:t> </a:t>
            </a:r>
            <a:endParaRPr sz="1800">
              <a:solidFill>
                <a:schemeClr val="dk1"/>
              </a:solidFill>
              <a:highlight>
                <a:srgbClr val="0000FF"/>
              </a:highlight>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118a5342b4a_0_0"/>
          <p:cNvSpPr txBox="1"/>
          <p:nvPr>
            <p:ph type="title"/>
          </p:nvPr>
        </p:nvSpPr>
        <p:spPr>
          <a:xfrm>
            <a:off x="838200" y="365125"/>
            <a:ext cx="10952100" cy="1325700"/>
          </a:xfrm>
          <a:prstGeom prst="rect">
            <a:avLst/>
          </a:prstGeom>
        </p:spPr>
        <p:txBody>
          <a:bodyPr anchorCtr="0" anchor="ctr" bIns="45700" lIns="91425" spcFirstLastPara="1" rIns="91425" wrap="square" tIns="45700">
            <a:normAutofit/>
          </a:bodyPr>
          <a:lstStyle/>
          <a:p>
            <a:pPr indent="0" lvl="0" marL="0" rtl="0" algn="ctr">
              <a:spcBef>
                <a:spcPts val="1000"/>
              </a:spcBef>
              <a:spcAft>
                <a:spcPts val="0"/>
              </a:spcAft>
              <a:buClr>
                <a:schemeClr val="dk1"/>
              </a:buClr>
              <a:buSzPts val="1100"/>
              <a:buFont typeface="Arial"/>
              <a:buNone/>
            </a:pPr>
            <a:r>
              <a:rPr b="1" lang="en-US"/>
              <a:t>S</a:t>
            </a:r>
            <a:r>
              <a:rPr b="1" lang="en-US"/>
              <a:t>urprise  Package for Recommendation System</a:t>
            </a:r>
            <a:endParaRPr b="1"/>
          </a:p>
        </p:txBody>
      </p:sp>
      <p:sp>
        <p:nvSpPr>
          <p:cNvPr id="201" name="Google Shape;201;g118a5342b4a_0_0"/>
          <p:cNvSpPr txBox="1"/>
          <p:nvPr>
            <p:ph idx="1" type="body"/>
          </p:nvPr>
        </p:nvSpPr>
        <p:spPr>
          <a:xfrm>
            <a:off x="838200" y="1747425"/>
            <a:ext cx="10515600" cy="1440900"/>
          </a:xfrm>
          <a:prstGeom prst="rect">
            <a:avLst/>
          </a:prstGeom>
        </p:spPr>
        <p:txBody>
          <a:bodyPr anchorCtr="0" anchor="t" bIns="45700" lIns="91425" spcFirstLastPara="1" rIns="91425" wrap="square" tIns="45700">
            <a:normAutofit/>
          </a:bodyPr>
          <a:lstStyle/>
          <a:p>
            <a:pPr indent="-344170" lvl="0" marL="457200" rtl="0" algn="l">
              <a:lnSpc>
                <a:spcPct val="95000"/>
              </a:lnSpc>
              <a:spcBef>
                <a:spcPts val="1000"/>
              </a:spcBef>
              <a:spcAft>
                <a:spcPts val="0"/>
              </a:spcAft>
              <a:buSzPts val="1820"/>
              <a:buChar char="●"/>
            </a:pPr>
            <a:r>
              <a:rPr lang="en-US" sz="1820">
                <a:solidFill>
                  <a:schemeClr val="dk1"/>
                </a:solidFill>
                <a:highlight>
                  <a:srgbClr val="FFFFFF"/>
                </a:highlight>
              </a:rPr>
              <a:t>Deal with explicit rating data.</a:t>
            </a:r>
            <a:endParaRPr sz="1820">
              <a:solidFill>
                <a:schemeClr val="dk1"/>
              </a:solidFill>
            </a:endParaRPr>
          </a:p>
          <a:p>
            <a:pPr indent="-344170" lvl="0" marL="457200" rtl="0" algn="l">
              <a:lnSpc>
                <a:spcPct val="95000"/>
              </a:lnSpc>
              <a:spcBef>
                <a:spcPts val="0"/>
              </a:spcBef>
              <a:spcAft>
                <a:spcPts val="0"/>
              </a:spcAft>
              <a:buSzPts val="1820"/>
              <a:buChar char="●"/>
            </a:pPr>
            <a:r>
              <a:rPr lang="en-US" sz="1820">
                <a:solidFill>
                  <a:schemeClr val="dk1"/>
                </a:solidFill>
              </a:rPr>
              <a:t>T</a:t>
            </a:r>
            <a:r>
              <a:rPr lang="en-US" sz="1820">
                <a:solidFill>
                  <a:schemeClr val="dk1"/>
                </a:solidFill>
              </a:rPr>
              <a:t>rain - test method</a:t>
            </a:r>
            <a:endParaRPr sz="1820">
              <a:solidFill>
                <a:schemeClr val="dk1"/>
              </a:solidFill>
            </a:endParaRPr>
          </a:p>
          <a:p>
            <a:pPr indent="-344170" lvl="0" marL="457200" rtl="0" algn="l">
              <a:lnSpc>
                <a:spcPct val="95000"/>
              </a:lnSpc>
              <a:spcBef>
                <a:spcPts val="0"/>
              </a:spcBef>
              <a:spcAft>
                <a:spcPts val="0"/>
              </a:spcAft>
              <a:buSzPts val="1820"/>
              <a:buChar char="●"/>
            </a:pPr>
            <a:r>
              <a:rPr lang="en-US" sz="1820">
                <a:solidFill>
                  <a:schemeClr val="dk1"/>
                </a:solidFill>
              </a:rPr>
              <a:t>Evaluate based on RMSE.</a:t>
            </a:r>
            <a:endParaRPr sz="1820">
              <a:solidFill>
                <a:schemeClr val="dk1"/>
              </a:solidFill>
            </a:endParaRPr>
          </a:p>
          <a:p>
            <a:pPr indent="-344170" lvl="0" marL="457200" rtl="0" algn="l">
              <a:lnSpc>
                <a:spcPct val="95000"/>
              </a:lnSpc>
              <a:spcBef>
                <a:spcPts val="0"/>
              </a:spcBef>
              <a:spcAft>
                <a:spcPts val="0"/>
              </a:spcAft>
              <a:buSzPts val="1820"/>
              <a:buChar char="●"/>
            </a:pPr>
            <a:r>
              <a:rPr lang="en-US" sz="1820">
                <a:solidFill>
                  <a:schemeClr val="dk1"/>
                </a:solidFill>
              </a:rPr>
              <a:t>Supports </a:t>
            </a:r>
            <a:r>
              <a:rPr lang="en-US" sz="1820">
                <a:solidFill>
                  <a:schemeClr val="dk1"/>
                </a:solidFill>
              </a:rPr>
              <a:t>collaborative filtering ; not supporting Content-based filtering.</a:t>
            </a:r>
            <a:r>
              <a:rPr lang="en-US" sz="1820"/>
              <a:t> </a:t>
            </a:r>
            <a:endParaRPr sz="1820"/>
          </a:p>
        </p:txBody>
      </p:sp>
      <p:pic>
        <p:nvPicPr>
          <p:cNvPr id="202" name="Google Shape;202;g118a5342b4a_0_0"/>
          <p:cNvPicPr preferRelativeResize="0"/>
          <p:nvPr/>
        </p:nvPicPr>
        <p:blipFill>
          <a:blip r:embed="rId3">
            <a:alphaModFix/>
          </a:blip>
          <a:stretch>
            <a:fillRect/>
          </a:stretch>
        </p:blipFill>
        <p:spPr>
          <a:xfrm>
            <a:off x="4511213" y="3688425"/>
            <a:ext cx="3169574" cy="3169574"/>
          </a:xfrm>
          <a:prstGeom prst="rect">
            <a:avLst/>
          </a:prstGeom>
          <a:noFill/>
          <a:ln>
            <a:noFill/>
          </a:ln>
        </p:spPr>
      </p:pic>
      <p:pic>
        <p:nvPicPr>
          <p:cNvPr id="203" name="Google Shape;203;g118a5342b4a_0_0"/>
          <p:cNvPicPr preferRelativeResize="0"/>
          <p:nvPr/>
        </p:nvPicPr>
        <p:blipFill>
          <a:blip r:embed="rId4">
            <a:alphaModFix/>
          </a:blip>
          <a:stretch>
            <a:fillRect/>
          </a:stretch>
        </p:blipFill>
        <p:spPr>
          <a:xfrm>
            <a:off x="1152812" y="3779650"/>
            <a:ext cx="2610175" cy="2610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118a5342b4a_0_15"/>
          <p:cNvSpPr txBox="1"/>
          <p:nvPr>
            <p:ph type="title"/>
          </p:nvPr>
        </p:nvSpPr>
        <p:spPr>
          <a:xfrm>
            <a:off x="838200" y="3368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Types of Models </a:t>
            </a:r>
            <a:endParaRPr/>
          </a:p>
        </p:txBody>
      </p:sp>
      <p:sp>
        <p:nvSpPr>
          <p:cNvPr id="209" name="Google Shape;209;g118a5342b4a_0_15"/>
          <p:cNvSpPr txBox="1"/>
          <p:nvPr>
            <p:ph idx="1" type="body"/>
          </p:nvPr>
        </p:nvSpPr>
        <p:spPr>
          <a:xfrm>
            <a:off x="660600" y="1480225"/>
            <a:ext cx="11062200" cy="4972200"/>
          </a:xfrm>
          <a:prstGeom prst="rect">
            <a:avLst/>
          </a:prstGeom>
        </p:spPr>
        <p:txBody>
          <a:bodyPr anchorCtr="0" anchor="t" bIns="45700" lIns="91425" spcFirstLastPara="1" rIns="91425" wrap="square" tIns="45700">
            <a:normAutofit lnSpcReduction="20000"/>
          </a:bodyPr>
          <a:lstStyle/>
          <a:p>
            <a:pPr indent="0" lvl="0" marL="0" rtl="0" algn="l">
              <a:lnSpc>
                <a:spcPct val="115000"/>
              </a:lnSpc>
              <a:spcBef>
                <a:spcPts val="0"/>
              </a:spcBef>
              <a:spcAft>
                <a:spcPts val="0"/>
              </a:spcAft>
              <a:buClr>
                <a:schemeClr val="dk1"/>
              </a:buClr>
              <a:buSzPts val="1100"/>
              <a:buFont typeface="Arial"/>
              <a:buNone/>
            </a:pPr>
            <a:r>
              <a:t/>
            </a:r>
            <a:endParaRPr sz="1100">
              <a:solidFill>
                <a:srgbClr val="404040"/>
              </a:solidFill>
              <a:highlight>
                <a:srgbClr val="FCFCFC"/>
              </a:highlight>
              <a:latin typeface="Arial"/>
              <a:ea typeface="Arial"/>
              <a:cs typeface="Arial"/>
              <a:sym typeface="Arial"/>
            </a:endParaRPr>
          </a:p>
          <a:p>
            <a:pPr indent="0" lvl="0" marL="0" rtl="0" algn="l">
              <a:lnSpc>
                <a:spcPct val="115000"/>
              </a:lnSpc>
              <a:spcBef>
                <a:spcPts val="1600"/>
              </a:spcBef>
              <a:spcAft>
                <a:spcPts val="0"/>
              </a:spcAft>
              <a:buClr>
                <a:schemeClr val="dk1"/>
              </a:buClr>
              <a:buSzPts val="1100"/>
              <a:buFont typeface="Arial"/>
              <a:buNone/>
            </a:pPr>
            <a:r>
              <a:rPr b="1" lang="en-US" sz="2200">
                <a:solidFill>
                  <a:srgbClr val="404040"/>
                </a:solidFill>
                <a:highlight>
                  <a:srgbClr val="FCFCFC"/>
                </a:highlight>
                <a:latin typeface="Georgia"/>
                <a:ea typeface="Georgia"/>
                <a:cs typeface="Georgia"/>
                <a:sym typeface="Georgia"/>
              </a:rPr>
              <a:t>Basic Algorithm</a:t>
            </a:r>
            <a:endParaRPr b="1" sz="1200" u="sng">
              <a:solidFill>
                <a:srgbClr val="404040"/>
              </a:solidFill>
              <a:highlight>
                <a:srgbClr val="FCFCFC"/>
              </a:highlight>
              <a:latin typeface="Arial"/>
              <a:ea typeface="Arial"/>
              <a:cs typeface="Arial"/>
              <a:sym typeface="Arial"/>
            </a:endParaRPr>
          </a:p>
          <a:p>
            <a:pPr indent="0" lvl="0" marL="0" rtl="0" algn="l">
              <a:lnSpc>
                <a:spcPct val="115000"/>
              </a:lnSpc>
              <a:spcBef>
                <a:spcPts val="600"/>
              </a:spcBef>
              <a:spcAft>
                <a:spcPts val="0"/>
              </a:spcAft>
              <a:buNone/>
            </a:pPr>
            <a:r>
              <a:rPr b="1" lang="en-US" sz="1200" u="sng">
                <a:solidFill>
                  <a:srgbClr val="404040"/>
                </a:solidFill>
                <a:highlight>
                  <a:srgbClr val="FCFCFC"/>
                </a:highlight>
                <a:hlinkClick r:id="rId3">
                  <a:extLst>
                    <a:ext uri="{A12FA001-AC4F-418D-AE19-62706E023703}">
                      <ahyp:hlinkClr val="tx"/>
                    </a:ext>
                  </a:extLst>
                </a:hlinkClick>
              </a:rPr>
              <a:t>random_pred.NormalPredictor</a:t>
            </a:r>
            <a:r>
              <a:rPr b="1" lang="en-US" sz="1200" u="sng">
                <a:solidFill>
                  <a:srgbClr val="404040"/>
                </a:solidFill>
                <a:highlight>
                  <a:srgbClr val="FCFCFC"/>
                </a:highlight>
              </a:rPr>
              <a:t> </a:t>
            </a:r>
            <a:r>
              <a:rPr lang="en-US" sz="1200" u="sng">
                <a:solidFill>
                  <a:srgbClr val="404040"/>
                </a:solidFill>
                <a:highlight>
                  <a:srgbClr val="FCFCFC"/>
                </a:highlight>
                <a:latin typeface="Arial"/>
                <a:ea typeface="Arial"/>
                <a:cs typeface="Arial"/>
                <a:sym typeface="Arial"/>
              </a:rPr>
              <a:t>- </a:t>
            </a:r>
            <a:r>
              <a:rPr lang="en-US" sz="1200">
                <a:solidFill>
                  <a:srgbClr val="404040"/>
                </a:solidFill>
                <a:highlight>
                  <a:srgbClr val="FCFCFC"/>
                </a:highlight>
                <a:latin typeface="Arial"/>
                <a:ea typeface="Arial"/>
                <a:cs typeface="Arial"/>
                <a:sym typeface="Arial"/>
              </a:rPr>
              <a:t>Algorithm predicting a random rating based on the distribution of the training set, which is assumed to be normal.</a:t>
            </a:r>
            <a:endParaRPr sz="2500"/>
          </a:p>
          <a:p>
            <a:pPr indent="0" lvl="0" marL="0" marR="0" rtl="0" algn="l">
              <a:lnSpc>
                <a:spcPct val="115000"/>
              </a:lnSpc>
              <a:spcBef>
                <a:spcPts val="1600"/>
              </a:spcBef>
              <a:spcAft>
                <a:spcPts val="0"/>
              </a:spcAft>
              <a:buNone/>
            </a:pPr>
            <a:r>
              <a:rPr b="1" lang="en-US" sz="1200" u="sng">
                <a:solidFill>
                  <a:srgbClr val="404040"/>
                </a:solidFill>
                <a:highlight>
                  <a:srgbClr val="FCFCFC"/>
                </a:highlight>
                <a:hlinkClick r:id="rId4">
                  <a:extLst>
                    <a:ext uri="{A12FA001-AC4F-418D-AE19-62706E023703}">
                      <ahyp:hlinkClr val="tx"/>
                    </a:ext>
                  </a:extLst>
                </a:hlinkClick>
              </a:rPr>
              <a:t>baseline_only.BaselineOnly</a:t>
            </a:r>
            <a:r>
              <a:rPr lang="en-US" sz="1200" u="sng">
                <a:solidFill>
                  <a:srgbClr val="404040"/>
                </a:solidFill>
                <a:highlight>
                  <a:srgbClr val="FCFCFC"/>
                </a:highlight>
                <a:latin typeface="Arial"/>
                <a:ea typeface="Arial"/>
                <a:cs typeface="Arial"/>
                <a:sym typeface="Arial"/>
              </a:rPr>
              <a:t> -</a:t>
            </a:r>
            <a:r>
              <a:rPr lang="en-US" sz="1200">
                <a:solidFill>
                  <a:srgbClr val="404040"/>
                </a:solidFill>
                <a:highlight>
                  <a:srgbClr val="FCFCFC"/>
                </a:highlight>
                <a:latin typeface="Arial"/>
                <a:ea typeface="Arial"/>
                <a:cs typeface="Arial"/>
                <a:sym typeface="Arial"/>
              </a:rPr>
              <a:t> Algorithm predicting the baseline estimate for given user and item.</a:t>
            </a:r>
            <a:endParaRPr sz="1200">
              <a:solidFill>
                <a:srgbClr val="404040"/>
              </a:solidFill>
              <a:highlight>
                <a:srgbClr val="FCFCFC"/>
              </a:highlight>
              <a:latin typeface="Arial"/>
              <a:ea typeface="Arial"/>
              <a:cs typeface="Arial"/>
              <a:sym typeface="Arial"/>
            </a:endParaRPr>
          </a:p>
          <a:p>
            <a:pPr indent="0" lvl="0" marL="0" marR="0" rtl="0" algn="l">
              <a:lnSpc>
                <a:spcPct val="115000"/>
              </a:lnSpc>
              <a:spcBef>
                <a:spcPts val="0"/>
              </a:spcBef>
              <a:spcAft>
                <a:spcPts val="0"/>
              </a:spcAft>
              <a:buNone/>
            </a:pPr>
            <a:r>
              <a:t/>
            </a:r>
            <a:endParaRPr sz="1200">
              <a:solidFill>
                <a:srgbClr val="404040"/>
              </a:solidFill>
              <a:highlight>
                <a:srgbClr val="FCFCFC"/>
              </a:highlight>
              <a:latin typeface="Arial"/>
              <a:ea typeface="Arial"/>
              <a:cs typeface="Arial"/>
              <a:sym typeface="Arial"/>
            </a:endParaRPr>
          </a:p>
          <a:p>
            <a:pPr indent="0" lvl="0" marL="0" marR="0" rtl="0" algn="l">
              <a:lnSpc>
                <a:spcPct val="115000"/>
              </a:lnSpc>
              <a:spcBef>
                <a:spcPts val="0"/>
              </a:spcBef>
              <a:spcAft>
                <a:spcPts val="0"/>
              </a:spcAft>
              <a:buNone/>
            </a:pPr>
            <a:r>
              <a:rPr b="1" lang="en-US" sz="2200">
                <a:solidFill>
                  <a:srgbClr val="404040"/>
                </a:solidFill>
                <a:highlight>
                  <a:srgbClr val="FCFCFC"/>
                </a:highlight>
                <a:latin typeface="Georgia"/>
                <a:ea typeface="Georgia"/>
                <a:cs typeface="Georgia"/>
                <a:sym typeface="Georgia"/>
              </a:rPr>
              <a:t>KNN’s</a:t>
            </a:r>
            <a:endParaRPr b="1" sz="2200">
              <a:solidFill>
                <a:srgbClr val="404040"/>
              </a:solidFill>
              <a:highlight>
                <a:srgbClr val="FCFCFC"/>
              </a:highlight>
              <a:latin typeface="Georgia"/>
              <a:ea typeface="Georgia"/>
              <a:cs typeface="Georgia"/>
              <a:sym typeface="Georgia"/>
            </a:endParaRPr>
          </a:p>
          <a:p>
            <a:pPr indent="0" lvl="0" marL="0" marR="0" rtl="0" algn="l">
              <a:lnSpc>
                <a:spcPct val="115000"/>
              </a:lnSpc>
              <a:spcBef>
                <a:spcPts val="0"/>
              </a:spcBef>
              <a:spcAft>
                <a:spcPts val="0"/>
              </a:spcAft>
              <a:buNone/>
            </a:pPr>
            <a:r>
              <a:rPr b="1" lang="en-US" sz="1200" u="sng">
                <a:solidFill>
                  <a:srgbClr val="404040"/>
                </a:solidFill>
                <a:highlight>
                  <a:srgbClr val="FCFCFC"/>
                </a:highlight>
                <a:hlinkClick r:id="rId5">
                  <a:extLst>
                    <a:ext uri="{A12FA001-AC4F-418D-AE19-62706E023703}">
                      <ahyp:hlinkClr val="tx"/>
                    </a:ext>
                  </a:extLst>
                </a:hlinkClick>
              </a:rPr>
              <a:t>KNNBasic</a:t>
            </a:r>
            <a:r>
              <a:rPr lang="en-US" sz="1200" u="sng">
                <a:solidFill>
                  <a:srgbClr val="404040"/>
                </a:solidFill>
                <a:highlight>
                  <a:srgbClr val="FCFCFC"/>
                </a:highlight>
                <a:latin typeface="Arial"/>
                <a:ea typeface="Arial"/>
                <a:cs typeface="Arial"/>
                <a:sym typeface="Arial"/>
              </a:rPr>
              <a:t> - </a:t>
            </a:r>
            <a:r>
              <a:rPr lang="en-US" sz="1200">
                <a:solidFill>
                  <a:srgbClr val="404040"/>
                </a:solidFill>
                <a:highlight>
                  <a:srgbClr val="FCFCFC"/>
                </a:highlight>
                <a:latin typeface="Arial"/>
                <a:ea typeface="Arial"/>
                <a:cs typeface="Arial"/>
                <a:sym typeface="Arial"/>
              </a:rPr>
              <a:t>A basic collaborative filtering algorithm.</a:t>
            </a:r>
            <a:endParaRPr sz="1200">
              <a:solidFill>
                <a:srgbClr val="404040"/>
              </a:solidFill>
              <a:highlight>
                <a:srgbClr val="FCFCFC"/>
              </a:highlight>
              <a:latin typeface="Arial"/>
              <a:ea typeface="Arial"/>
              <a:cs typeface="Arial"/>
              <a:sym typeface="Arial"/>
            </a:endParaRPr>
          </a:p>
          <a:p>
            <a:pPr indent="0" lvl="0" marL="0" marR="0" rtl="0" algn="l">
              <a:lnSpc>
                <a:spcPct val="115000"/>
              </a:lnSpc>
              <a:spcBef>
                <a:spcPts val="0"/>
              </a:spcBef>
              <a:spcAft>
                <a:spcPts val="0"/>
              </a:spcAft>
              <a:buNone/>
            </a:pPr>
            <a:r>
              <a:t/>
            </a:r>
            <a:endParaRPr sz="1200">
              <a:solidFill>
                <a:srgbClr val="404040"/>
              </a:solidFill>
              <a:highlight>
                <a:srgbClr val="FCFCFC"/>
              </a:highlight>
            </a:endParaRPr>
          </a:p>
          <a:p>
            <a:pPr indent="0" lvl="0" marL="0" marR="0" rtl="0" algn="l">
              <a:lnSpc>
                <a:spcPct val="115000"/>
              </a:lnSpc>
              <a:spcBef>
                <a:spcPts val="0"/>
              </a:spcBef>
              <a:spcAft>
                <a:spcPts val="0"/>
              </a:spcAft>
              <a:buNone/>
            </a:pPr>
            <a:r>
              <a:rPr b="1" lang="en-US" sz="1200" u="sng">
                <a:solidFill>
                  <a:srgbClr val="404040"/>
                </a:solidFill>
                <a:highlight>
                  <a:srgbClr val="FCFCFC"/>
                </a:highlight>
                <a:hlinkClick r:id="rId6">
                  <a:extLst>
                    <a:ext uri="{A12FA001-AC4F-418D-AE19-62706E023703}">
                      <ahyp:hlinkClr val="tx"/>
                    </a:ext>
                  </a:extLst>
                </a:hlinkClick>
              </a:rPr>
              <a:t>KNNWithMeans</a:t>
            </a:r>
            <a:r>
              <a:rPr lang="en-US" sz="1200" u="sng">
                <a:solidFill>
                  <a:srgbClr val="404040"/>
                </a:solidFill>
                <a:highlight>
                  <a:srgbClr val="FCFCFC"/>
                </a:highlight>
                <a:latin typeface="Arial"/>
                <a:ea typeface="Arial"/>
                <a:cs typeface="Arial"/>
                <a:sym typeface="Arial"/>
              </a:rPr>
              <a:t> - </a:t>
            </a:r>
            <a:r>
              <a:rPr lang="en-US" sz="1200">
                <a:solidFill>
                  <a:srgbClr val="404040"/>
                </a:solidFill>
                <a:highlight>
                  <a:srgbClr val="FCFCFC"/>
                </a:highlight>
                <a:latin typeface="Arial"/>
                <a:ea typeface="Arial"/>
                <a:cs typeface="Arial"/>
                <a:sym typeface="Arial"/>
              </a:rPr>
              <a:t>A basic collaborative filtering algorithm, taking into account the mean ratings of each user.</a:t>
            </a:r>
            <a:endParaRPr sz="1200">
              <a:solidFill>
                <a:srgbClr val="404040"/>
              </a:solidFill>
              <a:highlight>
                <a:srgbClr val="FCFCFC"/>
              </a:highlight>
              <a:latin typeface="Arial"/>
              <a:ea typeface="Arial"/>
              <a:cs typeface="Arial"/>
              <a:sym typeface="Arial"/>
            </a:endParaRPr>
          </a:p>
          <a:p>
            <a:pPr indent="0" lvl="0" marL="0" marR="0" rtl="0" algn="l">
              <a:lnSpc>
                <a:spcPct val="115000"/>
              </a:lnSpc>
              <a:spcBef>
                <a:spcPts val="0"/>
              </a:spcBef>
              <a:spcAft>
                <a:spcPts val="0"/>
              </a:spcAft>
              <a:buNone/>
            </a:pPr>
            <a:r>
              <a:t/>
            </a:r>
            <a:endParaRPr sz="1200">
              <a:solidFill>
                <a:srgbClr val="404040"/>
              </a:solidFill>
              <a:highlight>
                <a:srgbClr val="FCFCFC"/>
              </a:highlight>
              <a:latin typeface="Arial"/>
              <a:ea typeface="Arial"/>
              <a:cs typeface="Arial"/>
              <a:sym typeface="Arial"/>
            </a:endParaRPr>
          </a:p>
          <a:p>
            <a:pPr indent="0" lvl="0" marL="0" marR="0" rtl="0" algn="l">
              <a:lnSpc>
                <a:spcPct val="115000"/>
              </a:lnSpc>
              <a:spcBef>
                <a:spcPts val="0"/>
              </a:spcBef>
              <a:spcAft>
                <a:spcPts val="0"/>
              </a:spcAft>
              <a:buNone/>
            </a:pPr>
            <a:r>
              <a:rPr b="1" lang="en-US" sz="1200" u="sng">
                <a:solidFill>
                  <a:srgbClr val="404040"/>
                </a:solidFill>
                <a:highlight>
                  <a:srgbClr val="FCFCFC"/>
                </a:highlight>
                <a:hlinkClick r:id="rId7">
                  <a:extLst>
                    <a:ext uri="{A12FA001-AC4F-418D-AE19-62706E023703}">
                      <ahyp:hlinkClr val="tx"/>
                    </a:ext>
                  </a:extLst>
                </a:hlinkClick>
              </a:rPr>
              <a:t>KNNBaseline</a:t>
            </a:r>
            <a:r>
              <a:rPr lang="en-US" sz="1200" u="sng">
                <a:solidFill>
                  <a:srgbClr val="404040"/>
                </a:solidFill>
                <a:highlight>
                  <a:srgbClr val="FCFCFC"/>
                </a:highlight>
                <a:latin typeface="Arial"/>
                <a:ea typeface="Arial"/>
                <a:cs typeface="Arial"/>
                <a:sym typeface="Arial"/>
              </a:rPr>
              <a:t> - </a:t>
            </a:r>
            <a:r>
              <a:rPr lang="en-US" sz="1200">
                <a:solidFill>
                  <a:srgbClr val="404040"/>
                </a:solidFill>
                <a:highlight>
                  <a:srgbClr val="FCFCFC"/>
                </a:highlight>
                <a:latin typeface="Arial"/>
                <a:ea typeface="Arial"/>
                <a:cs typeface="Arial"/>
                <a:sym typeface="Arial"/>
              </a:rPr>
              <a:t>A basic collaborative filtering algorithm taking into account a baseline rating.</a:t>
            </a:r>
            <a:endParaRPr sz="1200">
              <a:solidFill>
                <a:srgbClr val="404040"/>
              </a:solidFill>
              <a:highlight>
                <a:srgbClr val="FCFCFC"/>
              </a:highlight>
              <a:latin typeface="Arial"/>
              <a:ea typeface="Arial"/>
              <a:cs typeface="Arial"/>
              <a:sym typeface="Arial"/>
            </a:endParaRPr>
          </a:p>
          <a:p>
            <a:pPr indent="0" lvl="0" marL="0" marR="0" rtl="0" algn="l">
              <a:lnSpc>
                <a:spcPct val="115000"/>
              </a:lnSpc>
              <a:spcBef>
                <a:spcPts val="0"/>
              </a:spcBef>
              <a:spcAft>
                <a:spcPts val="0"/>
              </a:spcAft>
              <a:buNone/>
            </a:pPr>
            <a:r>
              <a:t/>
            </a:r>
            <a:endParaRPr sz="1200">
              <a:solidFill>
                <a:srgbClr val="404040"/>
              </a:solidFill>
              <a:highlight>
                <a:srgbClr val="FCFCFC"/>
              </a:highlight>
            </a:endParaRPr>
          </a:p>
          <a:p>
            <a:pPr indent="0" lvl="0" marL="0" marR="0" rtl="0" algn="l">
              <a:lnSpc>
                <a:spcPct val="115000"/>
              </a:lnSpc>
              <a:spcBef>
                <a:spcPts val="0"/>
              </a:spcBef>
              <a:spcAft>
                <a:spcPts val="0"/>
              </a:spcAft>
              <a:buNone/>
            </a:pPr>
            <a:r>
              <a:t/>
            </a:r>
            <a:endParaRPr sz="1200">
              <a:solidFill>
                <a:srgbClr val="404040"/>
              </a:solidFill>
              <a:highlight>
                <a:srgbClr val="FCFCFC"/>
              </a:highlight>
            </a:endParaRPr>
          </a:p>
          <a:p>
            <a:pPr indent="0" lvl="0" marL="0" marR="0" rtl="0" algn="l">
              <a:lnSpc>
                <a:spcPct val="115000"/>
              </a:lnSpc>
              <a:spcBef>
                <a:spcPts val="0"/>
              </a:spcBef>
              <a:spcAft>
                <a:spcPts val="0"/>
              </a:spcAft>
              <a:buNone/>
            </a:pPr>
            <a:r>
              <a:t/>
            </a:r>
            <a:endParaRPr sz="1200">
              <a:solidFill>
                <a:srgbClr val="404040"/>
              </a:solidFill>
              <a:highlight>
                <a:srgbClr val="FCFCFC"/>
              </a:highlight>
            </a:endParaRPr>
          </a:p>
          <a:p>
            <a:pPr indent="0" lvl="0" marL="0" rtl="0" algn="l">
              <a:lnSpc>
                <a:spcPct val="115000"/>
              </a:lnSpc>
              <a:spcBef>
                <a:spcPts val="0"/>
              </a:spcBef>
              <a:spcAft>
                <a:spcPts val="0"/>
              </a:spcAft>
              <a:buClr>
                <a:schemeClr val="dk1"/>
              </a:buClr>
              <a:buSzPts val="1100"/>
              <a:buFont typeface="Arial"/>
              <a:buNone/>
            </a:pPr>
            <a:r>
              <a:rPr b="1" lang="en-US" sz="2200">
                <a:solidFill>
                  <a:srgbClr val="404040"/>
                </a:solidFill>
                <a:highlight>
                  <a:srgbClr val="FCFCFC"/>
                </a:highlight>
                <a:latin typeface="Georgia"/>
                <a:ea typeface="Georgia"/>
                <a:cs typeface="Georgia"/>
                <a:sym typeface="Georgia"/>
              </a:rPr>
              <a:t>Matrix Factorization-based algorithms </a:t>
            </a:r>
            <a:endParaRPr b="1" sz="2200">
              <a:solidFill>
                <a:srgbClr val="404040"/>
              </a:solidFill>
              <a:highlight>
                <a:srgbClr val="FCFCFC"/>
              </a:highlight>
              <a:latin typeface="Georgia"/>
              <a:ea typeface="Georgia"/>
              <a:cs typeface="Georgia"/>
              <a:sym typeface="Georgia"/>
            </a:endParaRPr>
          </a:p>
          <a:p>
            <a:pPr indent="0" lvl="0" marL="0" marR="0" rtl="0" algn="l">
              <a:lnSpc>
                <a:spcPct val="115000"/>
              </a:lnSpc>
              <a:spcBef>
                <a:spcPts val="600"/>
              </a:spcBef>
              <a:spcAft>
                <a:spcPts val="0"/>
              </a:spcAft>
              <a:buNone/>
            </a:pPr>
            <a:r>
              <a:rPr b="1" lang="en-US" sz="1200" u="sng">
                <a:solidFill>
                  <a:srgbClr val="404040"/>
                </a:solidFill>
                <a:highlight>
                  <a:srgbClr val="FCFCFC"/>
                </a:highlight>
                <a:hlinkClick r:id="rId8">
                  <a:extLst>
                    <a:ext uri="{A12FA001-AC4F-418D-AE19-62706E023703}">
                      <ahyp:hlinkClr val="tx"/>
                    </a:ext>
                  </a:extLst>
                </a:hlinkClick>
              </a:rPr>
              <a:t>SVD</a:t>
            </a:r>
            <a:r>
              <a:rPr b="1" lang="en-US" sz="1200" u="sng">
                <a:solidFill>
                  <a:srgbClr val="404040"/>
                </a:solidFill>
                <a:highlight>
                  <a:srgbClr val="FCFCFC"/>
                </a:highlight>
              </a:rPr>
              <a:t> -</a:t>
            </a:r>
            <a:r>
              <a:rPr lang="en-US" sz="1200" u="sng">
                <a:solidFill>
                  <a:srgbClr val="404040"/>
                </a:solidFill>
                <a:highlight>
                  <a:srgbClr val="FCFCFC"/>
                </a:highlight>
                <a:latin typeface="Arial"/>
                <a:ea typeface="Arial"/>
                <a:cs typeface="Arial"/>
                <a:sym typeface="Arial"/>
              </a:rPr>
              <a:t> </a:t>
            </a:r>
            <a:r>
              <a:rPr lang="en-US" sz="1200">
                <a:solidFill>
                  <a:srgbClr val="404040"/>
                </a:solidFill>
                <a:highlight>
                  <a:srgbClr val="FCFCFC"/>
                </a:highlight>
                <a:latin typeface="Arial"/>
                <a:ea typeface="Arial"/>
                <a:cs typeface="Arial"/>
                <a:sym typeface="Arial"/>
              </a:rPr>
              <a:t>The famous SVD algorithm, as popularized by </a:t>
            </a:r>
            <a:r>
              <a:rPr lang="en-US" sz="1200">
                <a:solidFill>
                  <a:srgbClr val="404040"/>
                </a:solidFill>
                <a:highlight>
                  <a:srgbClr val="FCFCFC"/>
                </a:highlight>
                <a:uFill>
                  <a:noFill/>
                </a:uFill>
                <a:latin typeface="Arial"/>
                <a:ea typeface="Arial"/>
                <a:cs typeface="Arial"/>
                <a:sym typeface="Arial"/>
                <a:hlinkClick r:id="rId9">
                  <a:extLst>
                    <a:ext uri="{A12FA001-AC4F-418D-AE19-62706E023703}">
                      <ahyp:hlinkClr val="tx"/>
                    </a:ext>
                  </a:extLst>
                </a:hlinkClick>
              </a:rPr>
              <a:t>Simon Funk</a:t>
            </a:r>
            <a:r>
              <a:rPr lang="en-US" sz="1200">
                <a:solidFill>
                  <a:srgbClr val="404040"/>
                </a:solidFill>
                <a:highlight>
                  <a:srgbClr val="FCFCFC"/>
                </a:highlight>
                <a:latin typeface="Arial"/>
                <a:ea typeface="Arial"/>
                <a:cs typeface="Arial"/>
                <a:sym typeface="Arial"/>
              </a:rPr>
              <a:t> during t</a:t>
            </a:r>
            <a:r>
              <a:rPr b="1" lang="en-US" sz="1200">
                <a:solidFill>
                  <a:srgbClr val="404040"/>
                </a:solidFill>
                <a:highlight>
                  <a:srgbClr val="FCFCFC"/>
                </a:highlight>
                <a:latin typeface="Arial"/>
                <a:ea typeface="Arial"/>
                <a:cs typeface="Arial"/>
                <a:sym typeface="Arial"/>
              </a:rPr>
              <a:t>he Netflix Prize</a:t>
            </a:r>
            <a:r>
              <a:rPr lang="en-US" sz="1200">
                <a:solidFill>
                  <a:srgbClr val="404040"/>
                </a:solidFill>
                <a:highlight>
                  <a:srgbClr val="FCFCFC"/>
                </a:highlight>
                <a:latin typeface="Arial"/>
                <a:ea typeface="Arial"/>
                <a:cs typeface="Arial"/>
                <a:sym typeface="Arial"/>
              </a:rPr>
              <a:t>.</a:t>
            </a:r>
            <a:br>
              <a:rPr lang="en-US" sz="1200">
                <a:solidFill>
                  <a:srgbClr val="404040"/>
                </a:solidFill>
                <a:highlight>
                  <a:srgbClr val="FCFCFC"/>
                </a:highlight>
                <a:latin typeface="Arial"/>
                <a:ea typeface="Arial"/>
                <a:cs typeface="Arial"/>
                <a:sym typeface="Arial"/>
              </a:rPr>
            </a:br>
            <a:r>
              <a:rPr lang="en-US" sz="1200">
                <a:solidFill>
                  <a:srgbClr val="404040"/>
                </a:solidFill>
                <a:highlight>
                  <a:srgbClr val="FCFCFC"/>
                </a:highlight>
                <a:latin typeface="Arial"/>
                <a:ea typeface="Arial"/>
                <a:cs typeface="Arial"/>
                <a:sym typeface="Arial"/>
              </a:rPr>
              <a:t>When baselines are not used,</a:t>
            </a:r>
            <a:r>
              <a:rPr lang="en-US" sz="1200">
                <a:solidFill>
                  <a:srgbClr val="404040"/>
                </a:solidFill>
                <a:highlight>
                  <a:srgbClr val="FCFCFC"/>
                </a:highlight>
              </a:rPr>
              <a:t> </a:t>
            </a:r>
            <a:r>
              <a:rPr lang="en-US" sz="1200">
                <a:solidFill>
                  <a:srgbClr val="404040"/>
                </a:solidFill>
                <a:highlight>
                  <a:srgbClr val="FCFCFC"/>
                </a:highlight>
                <a:latin typeface="Arial"/>
                <a:ea typeface="Arial"/>
                <a:cs typeface="Arial"/>
                <a:sym typeface="Arial"/>
              </a:rPr>
              <a:t>this is equivalent to Probabilistic Matrix Factorization (</a:t>
            </a:r>
            <a:r>
              <a:rPr lang="en-US" sz="1200">
                <a:solidFill>
                  <a:srgbClr val="404040"/>
                </a:solidFill>
                <a:highlight>
                  <a:srgbClr val="FCFCFC"/>
                </a:highlight>
              </a:rPr>
              <a:t>similar</a:t>
            </a:r>
            <a:r>
              <a:rPr lang="en-US" sz="1200">
                <a:solidFill>
                  <a:srgbClr val="404040"/>
                </a:solidFill>
                <a:highlight>
                  <a:srgbClr val="FCFCFC"/>
                </a:highlight>
              </a:rPr>
              <a:t> to </a:t>
            </a:r>
            <a:r>
              <a:rPr lang="en-US" sz="1300">
                <a:solidFill>
                  <a:schemeClr val="dk1"/>
                </a:solidFill>
              </a:rPr>
              <a:t>PCA</a:t>
            </a:r>
            <a:r>
              <a:rPr lang="en-US" sz="1200">
                <a:solidFill>
                  <a:srgbClr val="404040"/>
                </a:solidFill>
                <a:highlight>
                  <a:srgbClr val="FCFCFC"/>
                </a:highlight>
              </a:rPr>
              <a:t> )</a:t>
            </a:r>
            <a:r>
              <a:rPr lang="en-US" sz="1200">
                <a:solidFill>
                  <a:srgbClr val="404040"/>
                </a:solidFill>
                <a:highlight>
                  <a:srgbClr val="FCFCFC"/>
                </a:highlight>
                <a:latin typeface="Arial"/>
                <a:ea typeface="Arial"/>
                <a:cs typeface="Arial"/>
                <a:sym typeface="Arial"/>
              </a:rPr>
              <a:t>.</a:t>
            </a:r>
            <a:endParaRPr sz="1200">
              <a:solidFill>
                <a:srgbClr val="404040"/>
              </a:solidFill>
              <a:highlight>
                <a:srgbClr val="FCFCFC"/>
              </a:highlight>
              <a:latin typeface="Arial"/>
              <a:ea typeface="Arial"/>
              <a:cs typeface="Arial"/>
              <a:sym typeface="Arial"/>
            </a:endParaRPr>
          </a:p>
          <a:p>
            <a:pPr indent="0" lvl="0" marL="0" marR="0" rtl="0" algn="l">
              <a:lnSpc>
                <a:spcPct val="115000"/>
              </a:lnSpc>
              <a:spcBef>
                <a:spcPts val="0"/>
              </a:spcBef>
              <a:spcAft>
                <a:spcPts val="0"/>
              </a:spcAft>
              <a:buNone/>
            </a:pPr>
            <a:r>
              <a:t/>
            </a:r>
            <a:endParaRPr sz="1200">
              <a:solidFill>
                <a:srgbClr val="404040"/>
              </a:solidFill>
              <a:highlight>
                <a:srgbClr val="FCFCFC"/>
              </a:highlight>
            </a:endParaRPr>
          </a:p>
          <a:p>
            <a:pPr indent="0" lvl="0" marL="0" marR="0" rtl="0" algn="l">
              <a:lnSpc>
                <a:spcPct val="115000"/>
              </a:lnSpc>
              <a:spcBef>
                <a:spcPts val="0"/>
              </a:spcBef>
              <a:spcAft>
                <a:spcPts val="0"/>
              </a:spcAft>
              <a:buNone/>
            </a:pPr>
            <a:r>
              <a:rPr b="1" lang="en-US" sz="1200">
                <a:solidFill>
                  <a:srgbClr val="404040"/>
                </a:solidFill>
                <a:highlight>
                  <a:srgbClr val="FCFCFC"/>
                </a:highlight>
              </a:rPr>
              <a:t>M</a:t>
            </a:r>
            <a:r>
              <a:rPr b="1" lang="en-US" sz="1200" u="sng">
                <a:solidFill>
                  <a:srgbClr val="404040"/>
                </a:solidFill>
                <a:highlight>
                  <a:srgbClr val="FCFCFC"/>
                </a:highlight>
                <a:hlinkClick r:id="rId10">
                  <a:extLst>
                    <a:ext uri="{A12FA001-AC4F-418D-AE19-62706E023703}">
                      <ahyp:hlinkClr val="tx"/>
                    </a:ext>
                  </a:extLst>
                </a:hlinkClick>
              </a:rPr>
              <a:t>atrix_factorization.NMF</a:t>
            </a:r>
            <a:r>
              <a:rPr b="1" lang="en-US" sz="1200" u="sng">
                <a:solidFill>
                  <a:srgbClr val="404040"/>
                </a:solidFill>
                <a:highlight>
                  <a:srgbClr val="FCFCFC"/>
                </a:highlight>
              </a:rPr>
              <a:t> </a:t>
            </a:r>
            <a:r>
              <a:rPr lang="en-US" sz="1200" u="sng">
                <a:solidFill>
                  <a:srgbClr val="404040"/>
                </a:solidFill>
                <a:highlight>
                  <a:srgbClr val="FCFCFC"/>
                </a:highlight>
                <a:latin typeface="Arial"/>
                <a:ea typeface="Arial"/>
                <a:cs typeface="Arial"/>
                <a:sym typeface="Arial"/>
              </a:rPr>
              <a:t>- </a:t>
            </a:r>
            <a:r>
              <a:rPr lang="en-US" sz="1200">
                <a:solidFill>
                  <a:srgbClr val="404040"/>
                </a:solidFill>
                <a:highlight>
                  <a:srgbClr val="FCFCFC"/>
                </a:highlight>
                <a:latin typeface="Arial"/>
                <a:ea typeface="Arial"/>
                <a:cs typeface="Arial"/>
                <a:sym typeface="Arial"/>
              </a:rPr>
              <a:t>A collaborative filtering algorithm based on Non-negative Matrix Factorization.</a:t>
            </a:r>
            <a:endParaRPr sz="1200">
              <a:solidFill>
                <a:srgbClr val="404040"/>
              </a:solidFill>
              <a:highlight>
                <a:srgbClr val="FCFCFC"/>
              </a:highlight>
              <a:latin typeface="Arial"/>
              <a:ea typeface="Arial"/>
              <a:cs typeface="Arial"/>
              <a:sym typeface="Arial"/>
            </a:endParaRPr>
          </a:p>
          <a:p>
            <a:pPr indent="0" lvl="0" marL="0" marR="0" rtl="0" algn="l">
              <a:lnSpc>
                <a:spcPct val="115000"/>
              </a:lnSpc>
              <a:spcBef>
                <a:spcPts val="0"/>
              </a:spcBef>
              <a:spcAft>
                <a:spcPts val="0"/>
              </a:spcAft>
              <a:buNone/>
            </a:pPr>
            <a:r>
              <a:t/>
            </a:r>
            <a:endParaRPr sz="1200">
              <a:solidFill>
                <a:srgbClr val="404040"/>
              </a:solidFill>
              <a:highlight>
                <a:srgbClr val="FCFCFC"/>
              </a:highlight>
              <a:latin typeface="Arial"/>
              <a:ea typeface="Arial"/>
              <a:cs typeface="Arial"/>
              <a:sym typeface="Arial"/>
            </a:endParaRPr>
          </a:p>
          <a:p>
            <a:pPr indent="0" lvl="0" marL="0" rtl="0" algn="l">
              <a:lnSpc>
                <a:spcPct val="115000"/>
              </a:lnSpc>
              <a:spcBef>
                <a:spcPts val="0"/>
              </a:spcBef>
              <a:spcAft>
                <a:spcPts val="1600"/>
              </a:spcAft>
              <a:buClr>
                <a:schemeClr val="dk1"/>
              </a:buClr>
              <a:buSzPts val="1100"/>
              <a:buFont typeface="Arial"/>
              <a:buNone/>
            </a:pPr>
            <a:r>
              <a:rPr lang="en-US" sz="1200">
                <a:solidFill>
                  <a:srgbClr val="404040"/>
                </a:solidFill>
                <a:highlight>
                  <a:srgbClr val="FCFCFC"/>
                </a:highlight>
              </a:rPr>
              <a:t>For more Info :</a:t>
            </a:r>
            <a:r>
              <a:rPr lang="en-US" sz="1200" u="sng">
                <a:solidFill>
                  <a:schemeClr val="hlink"/>
                </a:solidFill>
                <a:highlight>
                  <a:srgbClr val="FCFCFC"/>
                </a:highlight>
                <a:hlinkClick r:id="rId11"/>
              </a:rPr>
              <a:t>https://surprise.readthedocs.io/en/stable/prediction_algorithms_package.html</a:t>
            </a:r>
            <a:endParaRPr sz="1200">
              <a:solidFill>
                <a:srgbClr val="404040"/>
              </a:solidFill>
              <a:highlight>
                <a:srgbClr val="FCFCFC"/>
              </a:highlight>
            </a:endParaRPr>
          </a:p>
        </p:txBody>
      </p:sp>
      <p:pic>
        <p:nvPicPr>
          <p:cNvPr id="210" name="Google Shape;210;g118a5342b4a_0_15"/>
          <p:cNvPicPr preferRelativeResize="0"/>
          <p:nvPr/>
        </p:nvPicPr>
        <p:blipFill>
          <a:blip r:embed="rId12">
            <a:alphaModFix/>
          </a:blip>
          <a:stretch>
            <a:fillRect/>
          </a:stretch>
        </p:blipFill>
        <p:spPr>
          <a:xfrm>
            <a:off x="7538650" y="2519525"/>
            <a:ext cx="2085975" cy="342900"/>
          </a:xfrm>
          <a:prstGeom prst="rect">
            <a:avLst/>
          </a:prstGeom>
          <a:noFill/>
          <a:ln>
            <a:noFill/>
          </a:ln>
        </p:spPr>
      </p:pic>
      <p:pic>
        <p:nvPicPr>
          <p:cNvPr id="211" name="Google Shape;211;g118a5342b4a_0_15"/>
          <p:cNvPicPr preferRelativeResize="0"/>
          <p:nvPr/>
        </p:nvPicPr>
        <p:blipFill>
          <a:blip r:embed="rId13">
            <a:alphaModFix/>
          </a:blip>
          <a:stretch>
            <a:fillRect/>
          </a:stretch>
        </p:blipFill>
        <p:spPr>
          <a:xfrm>
            <a:off x="8944950" y="3178375"/>
            <a:ext cx="2390775" cy="1057275"/>
          </a:xfrm>
          <a:prstGeom prst="rect">
            <a:avLst/>
          </a:prstGeom>
          <a:noFill/>
          <a:ln>
            <a:noFill/>
          </a:ln>
        </p:spPr>
      </p:pic>
      <p:pic>
        <p:nvPicPr>
          <p:cNvPr id="212" name="Google Shape;212;g118a5342b4a_0_15"/>
          <p:cNvPicPr preferRelativeResize="0"/>
          <p:nvPr/>
        </p:nvPicPr>
        <p:blipFill>
          <a:blip r:embed="rId14">
            <a:alphaModFix/>
          </a:blip>
          <a:stretch>
            <a:fillRect/>
          </a:stretch>
        </p:blipFill>
        <p:spPr>
          <a:xfrm>
            <a:off x="8335547" y="4551600"/>
            <a:ext cx="3609611" cy="2121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119d5a93aee_0_2"/>
          <p:cNvSpPr txBox="1"/>
          <p:nvPr>
            <p:ph type="title"/>
          </p:nvPr>
        </p:nvSpPr>
        <p:spPr>
          <a:xfrm>
            <a:off x="4317150" y="195325"/>
            <a:ext cx="35577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en-US"/>
              <a:t>Models Results</a:t>
            </a:r>
            <a:br>
              <a:rPr lang="en-US"/>
            </a:br>
            <a:endParaRPr sz="1800"/>
          </a:p>
        </p:txBody>
      </p:sp>
      <p:pic>
        <p:nvPicPr>
          <p:cNvPr id="218" name="Google Shape;218;g119d5a93aee_0_2"/>
          <p:cNvPicPr preferRelativeResize="0"/>
          <p:nvPr/>
        </p:nvPicPr>
        <p:blipFill>
          <a:blip r:embed="rId3">
            <a:alphaModFix/>
          </a:blip>
          <a:stretch>
            <a:fillRect/>
          </a:stretch>
        </p:blipFill>
        <p:spPr>
          <a:xfrm>
            <a:off x="521625" y="2123013"/>
            <a:ext cx="5734050" cy="3990975"/>
          </a:xfrm>
          <a:prstGeom prst="rect">
            <a:avLst/>
          </a:prstGeom>
          <a:noFill/>
          <a:ln cap="flat" cmpd="sng" w="9525">
            <a:solidFill>
              <a:schemeClr val="dk2"/>
            </a:solidFill>
            <a:prstDash val="solid"/>
            <a:round/>
            <a:headEnd len="sm" w="sm" type="none"/>
            <a:tailEnd len="sm" w="sm" type="none"/>
          </a:ln>
        </p:spPr>
      </p:pic>
      <p:sp>
        <p:nvSpPr>
          <p:cNvPr id="219" name="Google Shape;219;g119d5a93aee_0_2"/>
          <p:cNvSpPr txBox="1"/>
          <p:nvPr/>
        </p:nvSpPr>
        <p:spPr>
          <a:xfrm>
            <a:off x="641450" y="1521025"/>
            <a:ext cx="5614200" cy="43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lang="en-US" sz="1800">
                <a:solidFill>
                  <a:schemeClr val="dk1"/>
                </a:solidFill>
              </a:rPr>
              <a:t>Model Results - </a:t>
            </a:r>
            <a:r>
              <a:rPr lang="en-US" sz="1800">
                <a:solidFill>
                  <a:schemeClr val="dk1"/>
                </a:solidFill>
              </a:rPr>
              <a:t>Random Users Sample</a:t>
            </a:r>
            <a:endParaRPr/>
          </a:p>
        </p:txBody>
      </p:sp>
      <p:sp>
        <p:nvSpPr>
          <p:cNvPr id="220" name="Google Shape;220;g119d5a93aee_0_2"/>
          <p:cNvSpPr txBox="1"/>
          <p:nvPr/>
        </p:nvSpPr>
        <p:spPr>
          <a:xfrm>
            <a:off x="7229100" y="1567225"/>
            <a:ext cx="4224300" cy="43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1800">
                <a:solidFill>
                  <a:schemeClr val="dk1"/>
                </a:solidFill>
              </a:rPr>
              <a:t>Baseline Only</a:t>
            </a:r>
            <a:r>
              <a:rPr lang="en-US" sz="1800">
                <a:solidFill>
                  <a:schemeClr val="dk1"/>
                </a:solidFill>
              </a:rPr>
              <a:t> -All User Data</a:t>
            </a:r>
            <a:endParaRPr/>
          </a:p>
        </p:txBody>
      </p:sp>
      <p:pic>
        <p:nvPicPr>
          <p:cNvPr id="221" name="Google Shape;221;g119d5a93aee_0_2"/>
          <p:cNvPicPr preferRelativeResize="0"/>
          <p:nvPr/>
        </p:nvPicPr>
        <p:blipFill>
          <a:blip r:embed="rId4">
            <a:alphaModFix/>
          </a:blip>
          <a:stretch>
            <a:fillRect/>
          </a:stretch>
        </p:blipFill>
        <p:spPr>
          <a:xfrm>
            <a:off x="6323175" y="1955125"/>
            <a:ext cx="5631525" cy="45034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5" name="Shape 225"/>
        <p:cNvGrpSpPr/>
        <p:nvPr/>
      </p:nvGrpSpPr>
      <p:grpSpPr>
        <a:xfrm>
          <a:off x="0" y="0"/>
          <a:ext cx="0" cy="0"/>
          <a:chOff x="0" y="0"/>
          <a:chExt cx="0" cy="0"/>
        </a:xfrm>
      </p:grpSpPr>
      <p:sp>
        <p:nvSpPr>
          <p:cNvPr id="226" name="Google Shape;226;g118a5342b4a_0_20"/>
          <p:cNvSpPr txBox="1"/>
          <p:nvPr>
            <p:ph type="title"/>
          </p:nvPr>
        </p:nvSpPr>
        <p:spPr>
          <a:xfrm>
            <a:off x="248675" y="2370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Types of Similarity </a:t>
            </a:r>
            <a:r>
              <a:rPr lang="en-US"/>
              <a:t>Matrices</a:t>
            </a:r>
            <a:endParaRPr/>
          </a:p>
        </p:txBody>
      </p:sp>
      <p:sp>
        <p:nvSpPr>
          <p:cNvPr id="227" name="Google Shape;227;g118a5342b4a_0_20"/>
          <p:cNvSpPr txBox="1"/>
          <p:nvPr>
            <p:ph idx="1" type="body"/>
          </p:nvPr>
        </p:nvSpPr>
        <p:spPr>
          <a:xfrm>
            <a:off x="592550" y="1678250"/>
            <a:ext cx="7110600" cy="290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solidFill>
                  <a:schemeClr val="dk1"/>
                </a:solidFill>
                <a:highlight>
                  <a:srgbClr val="FFFFFF"/>
                </a:highlight>
              </a:rPr>
              <a:t>Surprise </a:t>
            </a:r>
            <a:r>
              <a:rPr lang="en-US" sz="1800">
                <a:solidFill>
                  <a:schemeClr val="dk1"/>
                </a:solidFill>
                <a:highlight>
                  <a:srgbClr val="FFFFFF"/>
                </a:highlight>
              </a:rPr>
              <a:t>Matrices</a:t>
            </a:r>
            <a:endParaRPr sz="1800">
              <a:solidFill>
                <a:schemeClr val="dk1"/>
              </a:solidFill>
              <a:highlight>
                <a:srgbClr val="FFFFFF"/>
              </a:highlight>
            </a:endParaRPr>
          </a:p>
          <a:p>
            <a:pPr indent="-304800" lvl="0" marL="457200" rtl="0" algn="l">
              <a:spcBef>
                <a:spcPts val="1600"/>
              </a:spcBef>
              <a:spcAft>
                <a:spcPts val="0"/>
              </a:spcAft>
              <a:buSzPts val="1200"/>
              <a:buChar char="●"/>
            </a:pPr>
            <a:r>
              <a:rPr b="1" lang="en-US" sz="1200">
                <a:solidFill>
                  <a:schemeClr val="dk1"/>
                </a:solidFill>
                <a:highlight>
                  <a:srgbClr val="FFFFFF"/>
                </a:highlight>
              </a:rPr>
              <a:t>C</a:t>
            </a:r>
            <a:r>
              <a:rPr b="1" lang="en-US" sz="1200">
                <a:solidFill>
                  <a:schemeClr val="dk1"/>
                </a:solidFill>
                <a:highlight>
                  <a:srgbClr val="FFFFFF"/>
                </a:highlight>
                <a:uFill>
                  <a:noFill/>
                </a:uFill>
                <a:hlinkClick r:id="rId3">
                  <a:extLst>
                    <a:ext uri="{A12FA001-AC4F-418D-AE19-62706E023703}">
                      <ahyp:hlinkClr val="tx"/>
                    </a:ext>
                  </a:extLst>
                </a:hlinkClick>
              </a:rPr>
              <a:t>osine</a:t>
            </a:r>
            <a:r>
              <a:rPr lang="en-US" sz="1200">
                <a:solidFill>
                  <a:schemeClr val="dk1"/>
                </a:solidFill>
              </a:rPr>
              <a:t> - Compute the cosine similarity between all pairs of users (or items).</a:t>
            </a:r>
            <a:endParaRPr sz="1200">
              <a:solidFill>
                <a:schemeClr val="dk1"/>
              </a:solidFill>
            </a:endParaRPr>
          </a:p>
          <a:p>
            <a:pPr indent="-304800" lvl="0" marL="457200" rtl="0" algn="l">
              <a:spcBef>
                <a:spcPts val="0"/>
              </a:spcBef>
              <a:spcAft>
                <a:spcPts val="0"/>
              </a:spcAft>
              <a:buSzPts val="1200"/>
              <a:buChar char="●"/>
            </a:pPr>
            <a:r>
              <a:rPr b="1" lang="en-US" sz="1200">
                <a:solidFill>
                  <a:schemeClr val="dk1"/>
                </a:solidFill>
              </a:rPr>
              <a:t>M</a:t>
            </a:r>
            <a:r>
              <a:rPr b="1" lang="en-US" sz="1200">
                <a:solidFill>
                  <a:schemeClr val="dk1"/>
                </a:solidFill>
                <a:highlight>
                  <a:srgbClr val="FFFFFF"/>
                </a:highlight>
              </a:rPr>
              <a:t>SD</a:t>
            </a:r>
            <a:r>
              <a:rPr b="1" lang="en-US" sz="1200">
                <a:solidFill>
                  <a:schemeClr val="dk1"/>
                </a:solidFill>
              </a:rPr>
              <a:t> </a:t>
            </a:r>
            <a:r>
              <a:rPr lang="en-US" sz="1200">
                <a:solidFill>
                  <a:schemeClr val="dk1"/>
                </a:solidFill>
              </a:rPr>
              <a:t>- Compute the Mean Squared Difference similarity between all pairs of users (or items).</a:t>
            </a:r>
            <a:endParaRPr sz="1200">
              <a:solidFill>
                <a:schemeClr val="dk1"/>
              </a:solidFill>
            </a:endParaRPr>
          </a:p>
          <a:p>
            <a:pPr indent="-304800" lvl="0" marL="457200" rtl="0" algn="l">
              <a:spcBef>
                <a:spcPts val="0"/>
              </a:spcBef>
              <a:spcAft>
                <a:spcPts val="0"/>
              </a:spcAft>
              <a:buSzPts val="1200"/>
              <a:buChar char="●"/>
            </a:pPr>
            <a:r>
              <a:rPr b="1" lang="en-US" sz="1200">
                <a:solidFill>
                  <a:schemeClr val="dk1"/>
                </a:solidFill>
              </a:rPr>
              <a:t>P</a:t>
            </a:r>
            <a:r>
              <a:rPr b="1" lang="en-US" sz="1200">
                <a:solidFill>
                  <a:schemeClr val="dk1"/>
                </a:solidFill>
                <a:highlight>
                  <a:srgbClr val="FFFFFF"/>
                </a:highlight>
                <a:uFill>
                  <a:noFill/>
                </a:uFill>
                <a:hlinkClick r:id="rId4">
                  <a:extLst>
                    <a:ext uri="{A12FA001-AC4F-418D-AE19-62706E023703}">
                      <ahyp:hlinkClr val="tx"/>
                    </a:ext>
                  </a:extLst>
                </a:hlinkClick>
              </a:rPr>
              <a:t>earson</a:t>
            </a:r>
            <a:r>
              <a:rPr lang="en-US" sz="1200">
                <a:solidFill>
                  <a:schemeClr val="dk1"/>
                </a:solidFill>
              </a:rPr>
              <a:t> - Compute the Pearson correlation coefficient between all pairs of users (or items).</a:t>
            </a:r>
            <a:endParaRPr sz="1200">
              <a:solidFill>
                <a:schemeClr val="dk1"/>
              </a:solidFill>
            </a:endParaRPr>
          </a:p>
          <a:p>
            <a:pPr indent="-304800" lvl="0" marL="457200" rtl="0" algn="l">
              <a:spcBef>
                <a:spcPts val="0"/>
              </a:spcBef>
              <a:spcAft>
                <a:spcPts val="0"/>
              </a:spcAft>
              <a:buSzPts val="1200"/>
              <a:buChar char="●"/>
            </a:pPr>
            <a:r>
              <a:rPr b="1" lang="en-US" sz="1200">
                <a:solidFill>
                  <a:schemeClr val="dk1"/>
                </a:solidFill>
                <a:highlight>
                  <a:srgbClr val="FFFFFF"/>
                </a:highlight>
              </a:rPr>
              <a:t>P</a:t>
            </a:r>
            <a:r>
              <a:rPr b="1" lang="en-US" sz="1200">
                <a:solidFill>
                  <a:schemeClr val="dk1"/>
                </a:solidFill>
                <a:highlight>
                  <a:srgbClr val="FFFFFF"/>
                </a:highlight>
                <a:uFill>
                  <a:noFill/>
                </a:uFill>
                <a:hlinkClick r:id="rId5">
                  <a:extLst>
                    <a:ext uri="{A12FA001-AC4F-418D-AE19-62706E023703}">
                      <ahyp:hlinkClr val="tx"/>
                    </a:ext>
                  </a:extLst>
                </a:hlinkClick>
              </a:rPr>
              <a:t>earson_baseline</a:t>
            </a:r>
            <a:r>
              <a:rPr lang="en-US" sz="1200">
                <a:solidFill>
                  <a:schemeClr val="dk1"/>
                </a:solidFill>
              </a:rPr>
              <a:t> - Compute the (shrunk) Pearson correlation coefficient between all pairs </a:t>
            </a:r>
            <a:br>
              <a:rPr lang="en-US" sz="1200">
                <a:solidFill>
                  <a:schemeClr val="dk1"/>
                </a:solidFill>
              </a:rPr>
            </a:br>
            <a:r>
              <a:rPr lang="en-US" sz="1200">
                <a:solidFill>
                  <a:schemeClr val="dk1"/>
                </a:solidFill>
              </a:rPr>
              <a:t>of users (or items) using baselines for centering instead of means.</a:t>
            </a:r>
            <a:endParaRPr sz="1200">
              <a:solidFill>
                <a:schemeClr val="dk1"/>
              </a:solidFill>
            </a:endParaRPr>
          </a:p>
          <a:p>
            <a:pPr indent="0" lvl="0" marL="0" rtl="0" algn="l">
              <a:spcBef>
                <a:spcPts val="1600"/>
              </a:spcBef>
              <a:spcAft>
                <a:spcPts val="0"/>
              </a:spcAft>
              <a:buNone/>
            </a:pPr>
            <a:r>
              <a:rPr lang="en-US" sz="1800">
                <a:solidFill>
                  <a:schemeClr val="dk1"/>
                </a:solidFill>
              </a:rPr>
              <a:t>Not apart of models </a:t>
            </a:r>
            <a:r>
              <a:rPr lang="en-US" sz="1800">
                <a:solidFill>
                  <a:schemeClr val="dk1"/>
                </a:solidFill>
                <a:highlight>
                  <a:schemeClr val="lt1"/>
                </a:highlight>
              </a:rPr>
              <a:t>m</a:t>
            </a:r>
            <a:r>
              <a:rPr lang="en-US" sz="1800">
                <a:solidFill>
                  <a:schemeClr val="dk1"/>
                </a:solidFill>
                <a:highlight>
                  <a:schemeClr val="lt1"/>
                </a:highlight>
              </a:rPr>
              <a:t>atrices</a:t>
            </a:r>
            <a:r>
              <a:rPr lang="en-US" sz="1800">
                <a:solidFill>
                  <a:schemeClr val="dk1"/>
                </a:solidFill>
              </a:rPr>
              <a:t>- compute manually:</a:t>
            </a:r>
            <a:endParaRPr sz="1800">
              <a:solidFill>
                <a:schemeClr val="dk1"/>
              </a:solidFill>
            </a:endParaRPr>
          </a:p>
          <a:p>
            <a:pPr indent="-304800" lvl="0" marL="457200" rtl="0" algn="l">
              <a:spcBef>
                <a:spcPts val="1600"/>
              </a:spcBef>
              <a:spcAft>
                <a:spcPts val="0"/>
              </a:spcAft>
              <a:buSzPts val="1200"/>
              <a:buChar char="●"/>
            </a:pPr>
            <a:r>
              <a:rPr lang="en-US" sz="1200">
                <a:solidFill>
                  <a:schemeClr val="dk1"/>
                </a:solidFill>
              </a:rPr>
              <a:t>Jaccard</a:t>
            </a:r>
            <a:r>
              <a:rPr lang="en-US" sz="1200">
                <a:solidFill>
                  <a:schemeClr val="dk1"/>
                </a:solidFill>
              </a:rPr>
              <a:t> similarity - the % of common items between two users </a:t>
            </a:r>
            <a:br>
              <a:rPr lang="en-US" sz="1200">
                <a:solidFill>
                  <a:schemeClr val="dk1"/>
                </a:solidFill>
              </a:rPr>
            </a:br>
            <a:r>
              <a:rPr lang="en-US" sz="1200">
                <a:solidFill>
                  <a:schemeClr val="dk1"/>
                </a:solidFill>
              </a:rPr>
              <a:t>or the % of common users between two items.</a:t>
            </a:r>
            <a:endParaRPr sz="1200">
              <a:solidFill>
                <a:schemeClr val="dk1"/>
              </a:solidFill>
            </a:endParaRPr>
          </a:p>
          <a:p>
            <a:pPr indent="0" lvl="0" marL="0" rtl="0" algn="l">
              <a:spcBef>
                <a:spcPts val="1600"/>
              </a:spcBef>
              <a:spcAft>
                <a:spcPts val="0"/>
              </a:spcAft>
              <a:buNone/>
            </a:pPr>
            <a:r>
              <a:rPr lang="en-US" sz="1200"/>
              <a:t>לא צריך זה בדיוק זה חלק מהסבר על למעלה .. אנחנו צריכים לצמצם ולהתרכז בדברים שהם חדשים ואנחנו רוצים להעביר ואם אתה כבר אומר למעלה שאתה משתמש בקוסינוס לא צריך עוד פעם אפשר לשים את זה שם..</a:t>
            </a:r>
            <a:endParaRPr sz="1200"/>
          </a:p>
          <a:p>
            <a:pPr indent="0" lvl="0" marL="0" rtl="0" algn="l">
              <a:spcBef>
                <a:spcPts val="1600"/>
              </a:spcBef>
              <a:spcAft>
                <a:spcPts val="1600"/>
              </a:spcAft>
              <a:buNone/>
            </a:pPr>
            <a:r>
              <a:t/>
            </a:r>
            <a:endParaRPr sz="1100"/>
          </a:p>
        </p:txBody>
      </p:sp>
      <p:pic>
        <p:nvPicPr>
          <p:cNvPr id="228" name="Google Shape;228;g118a5342b4a_0_20"/>
          <p:cNvPicPr preferRelativeResize="0"/>
          <p:nvPr/>
        </p:nvPicPr>
        <p:blipFill>
          <a:blip r:embed="rId6">
            <a:alphaModFix/>
          </a:blip>
          <a:stretch>
            <a:fillRect/>
          </a:stretch>
        </p:blipFill>
        <p:spPr>
          <a:xfrm>
            <a:off x="7428000" y="1459350"/>
            <a:ext cx="4764001" cy="52936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g118a5342b4a_0_25"/>
          <p:cNvPicPr preferRelativeResize="0"/>
          <p:nvPr/>
        </p:nvPicPr>
        <p:blipFill>
          <a:blip r:embed="rId3">
            <a:alphaModFix amt="36000"/>
          </a:blip>
          <a:stretch>
            <a:fillRect/>
          </a:stretch>
        </p:blipFill>
        <p:spPr>
          <a:xfrm>
            <a:off x="0" y="0"/>
            <a:ext cx="12192002" cy="6857999"/>
          </a:xfrm>
          <a:prstGeom prst="rect">
            <a:avLst/>
          </a:prstGeom>
          <a:noFill/>
          <a:ln>
            <a:noFill/>
          </a:ln>
        </p:spPr>
      </p:pic>
      <p:sp>
        <p:nvSpPr>
          <p:cNvPr id="234" name="Google Shape;234;g118a5342b4a_0_25"/>
          <p:cNvSpPr txBox="1"/>
          <p:nvPr>
            <p:ph type="title"/>
          </p:nvPr>
        </p:nvSpPr>
        <p:spPr>
          <a:xfrm>
            <a:off x="1987050" y="365125"/>
            <a:ext cx="82179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u="sng"/>
              <a:t>Our Recommendation System Map</a:t>
            </a:r>
            <a:endParaRPr u="sng"/>
          </a:p>
        </p:txBody>
      </p:sp>
      <p:sp>
        <p:nvSpPr>
          <p:cNvPr id="235" name="Google Shape;235;g118a5342b4a_0_25"/>
          <p:cNvSpPr txBox="1"/>
          <p:nvPr>
            <p:ph idx="1" type="body"/>
          </p:nvPr>
        </p:nvSpPr>
        <p:spPr>
          <a:xfrm>
            <a:off x="4873650" y="1690825"/>
            <a:ext cx="2444700" cy="551700"/>
          </a:xfrm>
          <a:prstGeom prst="rect">
            <a:avLst/>
          </a:prstGeom>
          <a:ln cap="flat" cmpd="sng" w="19050">
            <a:solidFill>
              <a:srgbClr val="000000"/>
            </a:solidFill>
            <a:prstDash val="solid"/>
            <a:round/>
            <a:headEnd len="sm" w="sm" type="none"/>
            <a:tailEnd len="sm" w="sm" type="none"/>
          </a:ln>
        </p:spPr>
        <p:txBody>
          <a:bodyPr anchorCtr="0" anchor="t" bIns="45700" lIns="91425" spcFirstLastPara="1" rIns="91425" wrap="square" tIns="45700">
            <a:normAutofit/>
          </a:bodyPr>
          <a:lstStyle/>
          <a:p>
            <a:pPr indent="0" lvl="0" marL="0" rtl="0" algn="l">
              <a:spcBef>
                <a:spcPts val="1000"/>
              </a:spcBef>
              <a:spcAft>
                <a:spcPts val="1600"/>
              </a:spcAft>
              <a:buNone/>
            </a:pPr>
            <a:r>
              <a:rPr b="1" lang="en-US"/>
              <a:t>Is a new user ? </a:t>
            </a:r>
            <a:endParaRPr b="1"/>
          </a:p>
        </p:txBody>
      </p:sp>
      <p:cxnSp>
        <p:nvCxnSpPr>
          <p:cNvPr id="236" name="Google Shape;236;g118a5342b4a_0_25"/>
          <p:cNvCxnSpPr>
            <a:stCxn id="235" idx="2"/>
          </p:cNvCxnSpPr>
          <p:nvPr/>
        </p:nvCxnSpPr>
        <p:spPr>
          <a:xfrm flipH="1">
            <a:off x="4471500" y="2242525"/>
            <a:ext cx="1624500" cy="266700"/>
          </a:xfrm>
          <a:prstGeom prst="straightConnector1">
            <a:avLst/>
          </a:prstGeom>
          <a:noFill/>
          <a:ln cap="flat" cmpd="sng" w="28575">
            <a:solidFill>
              <a:schemeClr val="dk2"/>
            </a:solidFill>
            <a:prstDash val="solid"/>
            <a:round/>
            <a:headEnd len="med" w="med" type="none"/>
            <a:tailEnd len="med" w="med" type="triangle"/>
          </a:ln>
        </p:spPr>
      </p:cxnSp>
      <p:cxnSp>
        <p:nvCxnSpPr>
          <p:cNvPr id="237" name="Google Shape;237;g118a5342b4a_0_25"/>
          <p:cNvCxnSpPr/>
          <p:nvPr/>
        </p:nvCxnSpPr>
        <p:spPr>
          <a:xfrm>
            <a:off x="6096000" y="2242525"/>
            <a:ext cx="1799700" cy="219600"/>
          </a:xfrm>
          <a:prstGeom prst="straightConnector1">
            <a:avLst/>
          </a:prstGeom>
          <a:noFill/>
          <a:ln cap="flat" cmpd="sng" w="28575">
            <a:solidFill>
              <a:schemeClr val="dk2"/>
            </a:solidFill>
            <a:prstDash val="solid"/>
            <a:round/>
            <a:headEnd len="med" w="med" type="none"/>
            <a:tailEnd len="med" w="med" type="triangle"/>
          </a:ln>
        </p:spPr>
      </p:cxnSp>
      <p:sp>
        <p:nvSpPr>
          <p:cNvPr id="238" name="Google Shape;238;g118a5342b4a_0_25"/>
          <p:cNvSpPr txBox="1"/>
          <p:nvPr/>
        </p:nvSpPr>
        <p:spPr>
          <a:xfrm>
            <a:off x="2764200" y="2462125"/>
            <a:ext cx="17073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Yes, a new user</a:t>
            </a:r>
            <a:endParaRPr b="1">
              <a:latin typeface="Calibri"/>
              <a:ea typeface="Calibri"/>
              <a:cs typeface="Calibri"/>
              <a:sym typeface="Calibri"/>
            </a:endParaRPr>
          </a:p>
        </p:txBody>
      </p:sp>
      <p:sp>
        <p:nvSpPr>
          <p:cNvPr id="239" name="Google Shape;239;g118a5342b4a_0_25"/>
          <p:cNvSpPr txBox="1"/>
          <p:nvPr/>
        </p:nvSpPr>
        <p:spPr>
          <a:xfrm>
            <a:off x="7895700" y="2359825"/>
            <a:ext cx="17073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No</a:t>
            </a:r>
            <a:r>
              <a:rPr b="1" lang="en-US">
                <a:latin typeface="Calibri"/>
                <a:ea typeface="Calibri"/>
                <a:cs typeface="Calibri"/>
                <a:sym typeface="Calibri"/>
              </a:rPr>
              <a:t>, not a new user</a:t>
            </a:r>
            <a:endParaRPr b="1">
              <a:latin typeface="Calibri"/>
              <a:ea typeface="Calibri"/>
              <a:cs typeface="Calibri"/>
              <a:sym typeface="Calibri"/>
            </a:endParaRPr>
          </a:p>
        </p:txBody>
      </p:sp>
      <p:cxnSp>
        <p:nvCxnSpPr>
          <p:cNvPr id="240" name="Google Shape;240;g118a5342b4a_0_25"/>
          <p:cNvCxnSpPr>
            <a:stCxn id="238" idx="2"/>
            <a:endCxn id="241" idx="0"/>
          </p:cNvCxnSpPr>
          <p:nvPr/>
        </p:nvCxnSpPr>
        <p:spPr>
          <a:xfrm flipH="1">
            <a:off x="2285550" y="2862325"/>
            <a:ext cx="1332300" cy="684600"/>
          </a:xfrm>
          <a:prstGeom prst="straightConnector1">
            <a:avLst/>
          </a:prstGeom>
          <a:noFill/>
          <a:ln cap="flat" cmpd="sng" w="19050">
            <a:solidFill>
              <a:schemeClr val="dk2"/>
            </a:solidFill>
            <a:prstDash val="solid"/>
            <a:round/>
            <a:headEnd len="med" w="med" type="none"/>
            <a:tailEnd len="med" w="med" type="triangle"/>
          </a:ln>
        </p:spPr>
      </p:cxnSp>
      <p:cxnSp>
        <p:nvCxnSpPr>
          <p:cNvPr id="242" name="Google Shape;242;g118a5342b4a_0_25"/>
          <p:cNvCxnSpPr>
            <a:endCxn id="243" idx="0"/>
          </p:cNvCxnSpPr>
          <p:nvPr/>
        </p:nvCxnSpPr>
        <p:spPr>
          <a:xfrm>
            <a:off x="3555975" y="2862325"/>
            <a:ext cx="1252800" cy="684600"/>
          </a:xfrm>
          <a:prstGeom prst="straightConnector1">
            <a:avLst/>
          </a:prstGeom>
          <a:noFill/>
          <a:ln cap="flat" cmpd="sng" w="19050">
            <a:solidFill>
              <a:schemeClr val="dk2"/>
            </a:solidFill>
            <a:prstDash val="solid"/>
            <a:round/>
            <a:headEnd len="med" w="med" type="none"/>
            <a:tailEnd len="med" w="med" type="triangle"/>
          </a:ln>
        </p:spPr>
      </p:cxnSp>
      <p:sp>
        <p:nvSpPr>
          <p:cNvPr id="241" name="Google Shape;241;g118a5342b4a_0_25"/>
          <p:cNvSpPr txBox="1"/>
          <p:nvPr/>
        </p:nvSpPr>
        <p:spPr>
          <a:xfrm>
            <a:off x="1773700" y="3546925"/>
            <a:ext cx="10236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Suggest </a:t>
            </a:r>
            <a:endParaRPr b="1">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Popular </a:t>
            </a:r>
            <a:endParaRPr b="1">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games</a:t>
            </a:r>
            <a:endParaRPr b="1">
              <a:latin typeface="Calibri"/>
              <a:ea typeface="Calibri"/>
              <a:cs typeface="Calibri"/>
              <a:sym typeface="Calibri"/>
            </a:endParaRPr>
          </a:p>
        </p:txBody>
      </p:sp>
      <p:sp>
        <p:nvSpPr>
          <p:cNvPr id="243" name="Google Shape;243;g118a5342b4a_0_25"/>
          <p:cNvSpPr txBox="1"/>
          <p:nvPr/>
        </p:nvSpPr>
        <p:spPr>
          <a:xfrm>
            <a:off x="3665025" y="3546925"/>
            <a:ext cx="22875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Suggest games </a:t>
            </a:r>
            <a:r>
              <a:rPr b="1" lang="en-US">
                <a:latin typeface="Calibri"/>
                <a:ea typeface="Calibri"/>
                <a:cs typeface="Calibri"/>
                <a:sym typeface="Calibri"/>
              </a:rPr>
              <a:t>according</a:t>
            </a:r>
            <a:r>
              <a:rPr b="1" lang="en-US">
                <a:latin typeface="Calibri"/>
                <a:ea typeface="Calibri"/>
                <a:cs typeface="Calibri"/>
                <a:sym typeface="Calibri"/>
              </a:rPr>
              <a:t> to</a:t>
            </a:r>
            <a:endParaRPr b="1">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a game you loved</a:t>
            </a:r>
            <a:endParaRPr b="1">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a:t>
            </a:r>
            <a:r>
              <a:rPr b="1" lang="en-US">
                <a:solidFill>
                  <a:schemeClr val="dk1"/>
                </a:solidFill>
                <a:latin typeface="Calibri"/>
                <a:ea typeface="Calibri"/>
                <a:cs typeface="Calibri"/>
                <a:sym typeface="Calibri"/>
              </a:rPr>
              <a:t>Enter  name </a:t>
            </a:r>
            <a:r>
              <a:rPr b="1" lang="en-US">
                <a:latin typeface="Calibri"/>
                <a:ea typeface="Calibri"/>
                <a:cs typeface="Calibri"/>
                <a:sym typeface="Calibri"/>
              </a:rPr>
              <a:t>)</a:t>
            </a:r>
            <a:endParaRPr b="1">
              <a:latin typeface="Calibri"/>
              <a:ea typeface="Calibri"/>
              <a:cs typeface="Calibri"/>
              <a:sym typeface="Calibri"/>
            </a:endParaRPr>
          </a:p>
        </p:txBody>
      </p:sp>
      <p:cxnSp>
        <p:nvCxnSpPr>
          <p:cNvPr id="244" name="Google Shape;244;g118a5342b4a_0_25"/>
          <p:cNvCxnSpPr>
            <a:stCxn id="239" idx="2"/>
          </p:cNvCxnSpPr>
          <p:nvPr/>
        </p:nvCxnSpPr>
        <p:spPr>
          <a:xfrm>
            <a:off x="8749350" y="2760025"/>
            <a:ext cx="1429200" cy="786900"/>
          </a:xfrm>
          <a:prstGeom prst="straightConnector1">
            <a:avLst/>
          </a:prstGeom>
          <a:noFill/>
          <a:ln cap="flat" cmpd="sng" w="19050">
            <a:solidFill>
              <a:schemeClr val="dk2"/>
            </a:solidFill>
            <a:prstDash val="solid"/>
            <a:round/>
            <a:headEnd len="med" w="med" type="none"/>
            <a:tailEnd len="med" w="med" type="triangle"/>
          </a:ln>
        </p:spPr>
      </p:cxnSp>
      <p:cxnSp>
        <p:nvCxnSpPr>
          <p:cNvPr id="245" name="Google Shape;245;g118a5342b4a_0_25"/>
          <p:cNvCxnSpPr/>
          <p:nvPr/>
        </p:nvCxnSpPr>
        <p:spPr>
          <a:xfrm flipH="1">
            <a:off x="7725750" y="2760025"/>
            <a:ext cx="1023600" cy="796200"/>
          </a:xfrm>
          <a:prstGeom prst="straightConnector1">
            <a:avLst/>
          </a:prstGeom>
          <a:noFill/>
          <a:ln cap="flat" cmpd="sng" w="19050">
            <a:solidFill>
              <a:schemeClr val="dk2"/>
            </a:solidFill>
            <a:prstDash val="solid"/>
            <a:round/>
            <a:headEnd len="med" w="med" type="none"/>
            <a:tailEnd len="med" w="med" type="triangle"/>
          </a:ln>
        </p:spPr>
      </p:cxnSp>
      <p:sp>
        <p:nvSpPr>
          <p:cNvPr id="246" name="Google Shape;246;g118a5342b4a_0_25"/>
          <p:cNvSpPr txBox="1"/>
          <p:nvPr/>
        </p:nvSpPr>
        <p:spPr>
          <a:xfrm>
            <a:off x="9972500" y="3546925"/>
            <a:ext cx="18849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collaborative</a:t>
            </a:r>
            <a:r>
              <a:rPr b="1" lang="en-US">
                <a:latin typeface="Calibri"/>
                <a:ea typeface="Calibri"/>
                <a:cs typeface="Calibri"/>
                <a:sym typeface="Calibri"/>
              </a:rPr>
              <a:t> filtering -</a:t>
            </a:r>
            <a:endParaRPr b="1">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“people who loved this also loved this…. “</a:t>
            </a:r>
            <a:endParaRPr b="1">
              <a:latin typeface="Calibri"/>
              <a:ea typeface="Calibri"/>
              <a:cs typeface="Calibri"/>
              <a:sym typeface="Calibri"/>
            </a:endParaRPr>
          </a:p>
        </p:txBody>
      </p:sp>
      <p:sp>
        <p:nvSpPr>
          <p:cNvPr id="247" name="Google Shape;247;g118a5342b4a_0_25"/>
          <p:cNvSpPr txBox="1"/>
          <p:nvPr/>
        </p:nvSpPr>
        <p:spPr>
          <a:xfrm>
            <a:off x="6820250" y="3546925"/>
            <a:ext cx="23865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Content</a:t>
            </a:r>
            <a:r>
              <a:rPr b="1" lang="en-US">
                <a:latin typeface="Calibri"/>
                <a:ea typeface="Calibri"/>
                <a:cs typeface="Calibri"/>
                <a:sym typeface="Calibri"/>
              </a:rPr>
              <a:t> filtering -</a:t>
            </a:r>
            <a:endParaRPr b="1">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“because you loved this game we think you would love…”</a:t>
            </a:r>
            <a:endParaRPr b="1">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11a47796638_0_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The App </a:t>
            </a:r>
            <a:endParaRPr/>
          </a:p>
        </p:txBody>
      </p:sp>
      <p:sp>
        <p:nvSpPr>
          <p:cNvPr id="253" name="Google Shape;253;g11a47796638_0_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Final </a:t>
            </a:r>
            <a:r>
              <a:rPr lang="en-US"/>
              <a:t>product</a:t>
            </a:r>
            <a:r>
              <a:rPr lang="en-US"/>
              <a:t> for the costumer . include the the the models and a </a:t>
            </a:r>
            <a:r>
              <a:rPr lang="en-US"/>
              <a:t>friendly</a:t>
            </a:r>
            <a:r>
              <a:rPr lang="en-US"/>
              <a:t> UI .</a:t>
            </a:r>
            <a:endParaRPr/>
          </a:p>
          <a:p>
            <a:pPr indent="-342900" lvl="0" marL="457200" rtl="0" algn="l">
              <a:spcBef>
                <a:spcPts val="0"/>
              </a:spcBef>
              <a:spcAft>
                <a:spcPts val="0"/>
              </a:spcAft>
              <a:buSzPts val="1800"/>
              <a:buChar char="-"/>
            </a:pPr>
            <a:r>
              <a:rPr lang="en-US"/>
              <a:t>bring the right user the right games for him  !</a:t>
            </a:r>
            <a:endParaRPr/>
          </a:p>
          <a:p>
            <a:pPr indent="-342900" lvl="0" marL="457200" rtl="0" algn="l">
              <a:spcBef>
                <a:spcPts val="0"/>
              </a:spcBef>
              <a:spcAft>
                <a:spcPts val="0"/>
              </a:spcAft>
              <a:buSzPts val="1800"/>
              <a:buChar char="-"/>
            </a:pPr>
            <a:r>
              <a:rPr lang="en-US"/>
              <a:t>user </a:t>
            </a:r>
            <a:r>
              <a:rPr lang="en-US"/>
              <a:t>friendly</a:t>
            </a:r>
            <a:r>
              <a:rPr lang="en-US"/>
              <a:t> (</a:t>
            </a:r>
            <a:r>
              <a:rPr lang="en-US"/>
              <a:t>easy</a:t>
            </a:r>
            <a:r>
              <a:rPr lang="en-US"/>
              <a:t> UI)</a:t>
            </a:r>
            <a:endParaRPr/>
          </a:p>
          <a:p>
            <a:pPr indent="-342900" lvl="0" marL="457200" rtl="0" algn="l">
              <a:spcBef>
                <a:spcPts val="0"/>
              </a:spcBef>
              <a:spcAft>
                <a:spcPts val="0"/>
              </a:spcAft>
              <a:buSzPts val="1800"/>
              <a:buChar char="-"/>
            </a:pPr>
            <a:r>
              <a:rPr lang="en-US"/>
              <a:t>give user link to buy the games </a:t>
            </a:r>
            <a:endParaRPr/>
          </a:p>
        </p:txBody>
      </p:sp>
      <p:pic>
        <p:nvPicPr>
          <p:cNvPr id="254" name="Google Shape;254;g11a47796638_0_1"/>
          <p:cNvPicPr preferRelativeResize="0"/>
          <p:nvPr/>
        </p:nvPicPr>
        <p:blipFill>
          <a:blip r:embed="rId3">
            <a:alphaModFix/>
          </a:blip>
          <a:stretch>
            <a:fillRect/>
          </a:stretch>
        </p:blipFill>
        <p:spPr>
          <a:xfrm>
            <a:off x="7094825" y="2950549"/>
            <a:ext cx="4095074" cy="3226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g1196b25816b_0_9"/>
          <p:cNvSpPr txBox="1"/>
          <p:nvPr>
            <p:ph type="ctrTitle"/>
          </p:nvPr>
        </p:nvSpPr>
        <p:spPr>
          <a:xfrm>
            <a:off x="1288050" y="424292"/>
            <a:ext cx="9144000" cy="7266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US" sz="3700"/>
              <a:t>The </a:t>
            </a:r>
            <a:r>
              <a:rPr lang="en-US" sz="3700"/>
              <a:t>Business</a:t>
            </a:r>
            <a:r>
              <a:rPr lang="en-US" sz="3700"/>
              <a:t> Problem</a:t>
            </a:r>
            <a:endParaRPr sz="3700"/>
          </a:p>
        </p:txBody>
      </p:sp>
      <p:pic>
        <p:nvPicPr>
          <p:cNvPr id="68" name="Google Shape;68;g1196b25816b_0_9"/>
          <p:cNvPicPr preferRelativeResize="0"/>
          <p:nvPr/>
        </p:nvPicPr>
        <p:blipFill>
          <a:blip r:embed="rId3">
            <a:alphaModFix/>
          </a:blip>
          <a:stretch>
            <a:fillRect/>
          </a:stretch>
        </p:blipFill>
        <p:spPr>
          <a:xfrm>
            <a:off x="5386400" y="2565925"/>
            <a:ext cx="6764826" cy="4292074"/>
          </a:xfrm>
          <a:prstGeom prst="rect">
            <a:avLst/>
          </a:prstGeom>
          <a:noFill/>
          <a:ln>
            <a:noFill/>
          </a:ln>
        </p:spPr>
      </p:pic>
      <p:sp>
        <p:nvSpPr>
          <p:cNvPr id="69" name="Google Shape;69;g1196b25816b_0_9"/>
          <p:cNvSpPr txBox="1"/>
          <p:nvPr/>
        </p:nvSpPr>
        <p:spPr>
          <a:xfrm>
            <a:off x="1568950" y="1458225"/>
            <a:ext cx="8012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In our digital store we have nearly 22K board games. </a:t>
            </a:r>
            <a:endParaRPr sz="2000"/>
          </a:p>
          <a:p>
            <a:pPr indent="0" lvl="0" marL="0" rtl="0" algn="l">
              <a:spcBef>
                <a:spcPts val="0"/>
              </a:spcBef>
              <a:spcAft>
                <a:spcPts val="0"/>
              </a:spcAft>
              <a:buNone/>
            </a:pPr>
            <a:r>
              <a:rPr lang="en-US" sz="2000"/>
              <a:t>The problem is which board game do we recommend to which user ?</a:t>
            </a:r>
            <a:endParaRPr sz="2000"/>
          </a:p>
        </p:txBody>
      </p:sp>
      <p:pic>
        <p:nvPicPr>
          <p:cNvPr id="70" name="Google Shape;70;g1196b25816b_0_9"/>
          <p:cNvPicPr preferRelativeResize="0"/>
          <p:nvPr/>
        </p:nvPicPr>
        <p:blipFill>
          <a:blip r:embed="rId4">
            <a:alphaModFix/>
          </a:blip>
          <a:stretch>
            <a:fillRect/>
          </a:stretch>
        </p:blipFill>
        <p:spPr>
          <a:xfrm>
            <a:off x="1131971" y="2921725"/>
            <a:ext cx="3368825" cy="3220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g1196b25816b_0_19"/>
          <p:cNvSpPr txBox="1"/>
          <p:nvPr>
            <p:ph type="ctrTitle"/>
          </p:nvPr>
        </p:nvSpPr>
        <p:spPr>
          <a:xfrm>
            <a:off x="943325" y="355225"/>
            <a:ext cx="2933700" cy="7266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US" sz="3700"/>
              <a:t>The Data</a:t>
            </a:r>
            <a:endParaRPr sz="3700"/>
          </a:p>
        </p:txBody>
      </p:sp>
      <p:sp>
        <p:nvSpPr>
          <p:cNvPr id="76" name="Google Shape;76;g1196b25816b_0_19"/>
          <p:cNvSpPr txBox="1"/>
          <p:nvPr/>
        </p:nvSpPr>
        <p:spPr>
          <a:xfrm>
            <a:off x="943325" y="1462150"/>
            <a:ext cx="97164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 data </a:t>
            </a:r>
            <a:r>
              <a:rPr lang="en-US"/>
              <a:t>include</a:t>
            </a:r>
            <a:r>
              <a:rPr lang="en-US"/>
              <a:t> the following CSV’s :</a:t>
            </a:r>
            <a:endParaRPr/>
          </a:p>
          <a:p>
            <a:pPr indent="-317500" lvl="0" marL="457200" rtl="0" algn="l">
              <a:spcBef>
                <a:spcPts val="0"/>
              </a:spcBef>
              <a:spcAft>
                <a:spcPts val="0"/>
              </a:spcAft>
              <a:buSzPts val="1400"/>
              <a:buChar char="●"/>
            </a:pPr>
            <a:r>
              <a:rPr lang="en-US"/>
              <a:t>Games - ~22K games. see top below.</a:t>
            </a:r>
            <a:endParaRPr/>
          </a:p>
          <a:p>
            <a:pPr indent="-317500" lvl="0" marL="457200" rtl="0" algn="l">
              <a:spcBef>
                <a:spcPts val="0"/>
              </a:spcBef>
              <a:spcAft>
                <a:spcPts val="0"/>
              </a:spcAft>
              <a:buSzPts val="1400"/>
              <a:buChar char="●"/>
            </a:pPr>
            <a:r>
              <a:rPr lang="en-US"/>
              <a:t>Mechanics - binary Features of game mechanics (</a:t>
            </a:r>
            <a:r>
              <a:rPr lang="en-US" sz="1050">
                <a:solidFill>
                  <a:schemeClr val="accent2"/>
                </a:solidFill>
                <a:highlight>
                  <a:srgbClr val="FFFFFF"/>
                </a:highlight>
                <a:latin typeface="Courier New"/>
                <a:ea typeface="Courier New"/>
                <a:cs typeface="Courier New"/>
                <a:sym typeface="Courier New"/>
              </a:rPr>
              <a:t>Dice Rolling ,Physical , etc.</a:t>
            </a:r>
            <a:r>
              <a:rPr lang="en-US"/>
              <a:t>)</a:t>
            </a:r>
            <a:endParaRPr/>
          </a:p>
          <a:p>
            <a:pPr indent="-317500" lvl="0" marL="457200" rtl="0" algn="l">
              <a:spcBef>
                <a:spcPts val="0"/>
              </a:spcBef>
              <a:spcAft>
                <a:spcPts val="0"/>
              </a:spcAft>
              <a:buSzPts val="1400"/>
              <a:buChar char="●"/>
            </a:pPr>
            <a:r>
              <a:rPr lang="en-US"/>
              <a:t>Subcategory - </a:t>
            </a:r>
            <a:r>
              <a:rPr lang="en-US">
                <a:solidFill>
                  <a:schemeClr val="dk1"/>
                </a:solidFill>
              </a:rPr>
              <a:t>binary Features of game subcategories (</a:t>
            </a:r>
            <a:r>
              <a:rPr lang="en-US" sz="1050">
                <a:solidFill>
                  <a:schemeClr val="accent2"/>
                </a:solidFill>
                <a:highlight>
                  <a:srgbClr val="FFFFFF"/>
                </a:highlight>
                <a:latin typeface="Courier New"/>
                <a:ea typeface="Courier New"/>
                <a:cs typeface="Courier New"/>
                <a:sym typeface="Courier New"/>
              </a:rPr>
              <a:t>Puzzle ,Card Game ,Electronic</a:t>
            </a:r>
            <a:r>
              <a:rPr lang="en-US">
                <a:solidFill>
                  <a:schemeClr val="dk1"/>
                </a:solidFill>
              </a:rPr>
              <a:t>)</a:t>
            </a:r>
            <a:endParaRPr/>
          </a:p>
          <a:p>
            <a:pPr indent="-317500" lvl="0" marL="457200" rtl="0" algn="l">
              <a:spcBef>
                <a:spcPts val="0"/>
              </a:spcBef>
              <a:spcAft>
                <a:spcPts val="0"/>
              </a:spcAft>
              <a:buSzPts val="1400"/>
              <a:buChar char="●"/>
            </a:pPr>
            <a:r>
              <a:rPr lang="en-US"/>
              <a:t>Themes - </a:t>
            </a:r>
            <a:r>
              <a:rPr lang="en-US">
                <a:solidFill>
                  <a:schemeClr val="dk1"/>
                </a:solidFill>
              </a:rPr>
              <a:t>binary Features of game themes (</a:t>
            </a:r>
            <a:r>
              <a:rPr lang="en-US" sz="1050">
                <a:solidFill>
                  <a:schemeClr val="accent2"/>
                </a:solidFill>
                <a:highlight>
                  <a:srgbClr val="FFFFFF"/>
                </a:highlight>
                <a:latin typeface="Courier New"/>
                <a:ea typeface="Courier New"/>
                <a:cs typeface="Courier New"/>
                <a:sym typeface="Courier New"/>
              </a:rPr>
              <a:t>Pirates , Zombies ,Vikings</a:t>
            </a:r>
            <a:r>
              <a:rPr lang="en-US">
                <a:solidFill>
                  <a:schemeClr val="dk1"/>
                </a:solidFill>
              </a:rPr>
              <a:t>).</a:t>
            </a:r>
            <a:endParaRPr/>
          </a:p>
          <a:p>
            <a:pPr indent="-317500" lvl="0" marL="457200" rtl="0" algn="l">
              <a:spcBef>
                <a:spcPts val="0"/>
              </a:spcBef>
              <a:spcAft>
                <a:spcPts val="0"/>
              </a:spcAft>
              <a:buSzPts val="1400"/>
              <a:buChar char="●"/>
            </a:pPr>
            <a:r>
              <a:rPr lang="en-US"/>
              <a:t>User ratings - ~411K users and ~18M votes of users on different board games.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Data not used : artists &amp; publishers - binary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Overall we used 391 binary game features to ‘define’ a game.</a:t>
            </a:r>
            <a:endParaRPr/>
          </a:p>
          <a:p>
            <a:pPr indent="0" lvl="0" marL="0" rtl="0" algn="l">
              <a:spcBef>
                <a:spcPts val="0"/>
              </a:spcBef>
              <a:spcAft>
                <a:spcPts val="0"/>
              </a:spcAft>
              <a:buNone/>
            </a:pPr>
            <a:r>
              <a:rPr lang="en-US"/>
              <a:t> </a:t>
            </a:r>
            <a:endParaRPr/>
          </a:p>
        </p:txBody>
      </p:sp>
      <p:pic>
        <p:nvPicPr>
          <p:cNvPr id="77" name="Google Shape;77;g1196b25816b_0_19"/>
          <p:cNvPicPr preferRelativeResize="0"/>
          <p:nvPr/>
        </p:nvPicPr>
        <p:blipFill>
          <a:blip r:embed="rId3">
            <a:alphaModFix/>
          </a:blip>
          <a:stretch>
            <a:fillRect/>
          </a:stretch>
        </p:blipFill>
        <p:spPr>
          <a:xfrm>
            <a:off x="0" y="5086000"/>
            <a:ext cx="8287628" cy="1772000"/>
          </a:xfrm>
          <a:prstGeom prst="rect">
            <a:avLst/>
          </a:prstGeom>
          <a:noFill/>
          <a:ln>
            <a:noFill/>
          </a:ln>
        </p:spPr>
      </p:pic>
      <p:sp>
        <p:nvSpPr>
          <p:cNvPr id="78" name="Google Shape;78;g1196b25816b_0_19"/>
          <p:cNvSpPr txBox="1"/>
          <p:nvPr/>
        </p:nvSpPr>
        <p:spPr>
          <a:xfrm>
            <a:off x="171275" y="4445175"/>
            <a:ext cx="293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Games head:</a:t>
            </a:r>
            <a:endParaRPr/>
          </a:p>
        </p:txBody>
      </p:sp>
      <p:pic>
        <p:nvPicPr>
          <p:cNvPr id="79" name="Google Shape;79;g1196b25816b_0_19"/>
          <p:cNvPicPr preferRelativeResize="0"/>
          <p:nvPr/>
        </p:nvPicPr>
        <p:blipFill>
          <a:blip r:embed="rId4">
            <a:alphaModFix/>
          </a:blip>
          <a:stretch>
            <a:fillRect/>
          </a:stretch>
        </p:blipFill>
        <p:spPr>
          <a:xfrm>
            <a:off x="8287625" y="5086000"/>
            <a:ext cx="3904374" cy="1772000"/>
          </a:xfrm>
          <a:prstGeom prst="rect">
            <a:avLst/>
          </a:prstGeom>
          <a:noFill/>
          <a:ln>
            <a:noFill/>
          </a:ln>
        </p:spPr>
      </p:pic>
      <p:pic>
        <p:nvPicPr>
          <p:cNvPr id="80" name="Google Shape;80;g1196b25816b_0_19"/>
          <p:cNvPicPr preferRelativeResize="0"/>
          <p:nvPr/>
        </p:nvPicPr>
        <p:blipFill>
          <a:blip r:embed="rId5">
            <a:alphaModFix/>
          </a:blip>
          <a:stretch>
            <a:fillRect/>
          </a:stretch>
        </p:blipFill>
        <p:spPr>
          <a:xfrm>
            <a:off x="8336550" y="98675"/>
            <a:ext cx="3692101" cy="2769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94E52"/>
              </a:buClr>
              <a:buSzPts val="4400"/>
              <a:buFont typeface="Arial"/>
              <a:buNone/>
            </a:pPr>
            <a:r>
              <a:rPr b="1" i="0" lang="en-US">
                <a:solidFill>
                  <a:srgbClr val="494E52"/>
                </a:solidFill>
                <a:latin typeface="Arial"/>
                <a:ea typeface="Arial"/>
                <a:cs typeface="Arial"/>
                <a:sym typeface="Arial"/>
              </a:rPr>
              <a:t>Content-based filtering</a:t>
            </a:r>
            <a:r>
              <a:rPr b="0" i="0" lang="en-US">
                <a:solidFill>
                  <a:srgbClr val="494E52"/>
                </a:solidFill>
                <a:latin typeface="Arial"/>
                <a:ea typeface="Arial"/>
                <a:cs typeface="Arial"/>
                <a:sym typeface="Arial"/>
              </a:rPr>
              <a:t> </a:t>
            </a:r>
            <a:endParaRPr/>
          </a:p>
        </p:txBody>
      </p:sp>
      <p:sp>
        <p:nvSpPr>
          <p:cNvPr id="86" name="Google Shape;86;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15900" lvl="0" marL="228600" rtl="0" algn="l">
              <a:spcBef>
                <a:spcPts val="0"/>
              </a:spcBef>
              <a:spcAft>
                <a:spcPts val="0"/>
              </a:spcAft>
              <a:buClr>
                <a:srgbClr val="494E52"/>
              </a:buClr>
              <a:buSzPts val="1600"/>
              <a:buChar char="●"/>
            </a:pPr>
            <a:r>
              <a:rPr lang="en-US" sz="1600">
                <a:solidFill>
                  <a:srgbClr val="494E52"/>
                </a:solidFill>
              </a:rPr>
              <a:t>User features (age, gender, etc.) and\or item features (game genre, release date, mechanics ).</a:t>
            </a:r>
            <a:endParaRPr sz="1600">
              <a:solidFill>
                <a:srgbClr val="494E52"/>
              </a:solidFill>
            </a:endParaRPr>
          </a:p>
          <a:p>
            <a:pPr indent="-228600" lvl="0" marL="228600" rtl="0" algn="l">
              <a:lnSpc>
                <a:spcPct val="90000"/>
              </a:lnSpc>
              <a:spcBef>
                <a:spcPts val="1600"/>
              </a:spcBef>
              <a:spcAft>
                <a:spcPts val="0"/>
              </a:spcAft>
              <a:buClr>
                <a:srgbClr val="494E52"/>
              </a:buClr>
              <a:buSzPts val="1600"/>
              <a:buChar char="●"/>
            </a:pPr>
            <a:r>
              <a:rPr lang="en-US" sz="1600">
                <a:solidFill>
                  <a:srgbClr val="494E52"/>
                </a:solidFill>
              </a:rPr>
              <a:t>Handled c</a:t>
            </a:r>
            <a:r>
              <a:rPr b="0" i="0" lang="en-US" sz="1600">
                <a:solidFill>
                  <a:srgbClr val="494E52"/>
                </a:solidFill>
                <a:latin typeface="Arial"/>
                <a:ea typeface="Arial"/>
                <a:cs typeface="Arial"/>
                <a:sym typeface="Arial"/>
              </a:rPr>
              <a:t>old-start problem</a:t>
            </a:r>
            <a:r>
              <a:rPr lang="en-US" sz="1600">
                <a:solidFill>
                  <a:srgbClr val="494E52"/>
                </a:solidFill>
              </a:rPr>
              <a:t>.</a:t>
            </a:r>
            <a:endParaRPr b="0" i="0" sz="1600">
              <a:solidFill>
                <a:srgbClr val="494E52"/>
              </a:solidFill>
              <a:latin typeface="Arial"/>
              <a:ea typeface="Arial"/>
              <a:cs typeface="Arial"/>
              <a:sym typeface="Arial"/>
            </a:endParaRPr>
          </a:p>
          <a:p>
            <a:pPr indent="0" lvl="0" marL="0" rtl="0" algn="l">
              <a:lnSpc>
                <a:spcPct val="90000"/>
              </a:lnSpc>
              <a:spcBef>
                <a:spcPts val="1600"/>
              </a:spcBef>
              <a:spcAft>
                <a:spcPts val="1600"/>
              </a:spcAft>
              <a:buNone/>
            </a:pPr>
            <a:r>
              <a:t/>
            </a:r>
            <a:endParaRPr sz="1600">
              <a:solidFill>
                <a:srgbClr val="494E52"/>
              </a:solidFill>
            </a:endParaRPr>
          </a:p>
        </p:txBody>
      </p:sp>
      <p:pic>
        <p:nvPicPr>
          <p:cNvPr id="87" name="Google Shape;87;p3"/>
          <p:cNvPicPr preferRelativeResize="0"/>
          <p:nvPr/>
        </p:nvPicPr>
        <p:blipFill rotWithShape="1">
          <a:blip r:embed="rId3">
            <a:alphaModFix/>
          </a:blip>
          <a:srcRect b="0" l="0" r="0" t="0"/>
          <a:stretch/>
        </p:blipFill>
        <p:spPr>
          <a:xfrm>
            <a:off x="4723222" y="2528696"/>
            <a:ext cx="7047166" cy="3688166"/>
          </a:xfrm>
          <a:prstGeom prst="rect">
            <a:avLst/>
          </a:prstGeom>
          <a:noFill/>
          <a:ln>
            <a:noFill/>
          </a:ln>
        </p:spPr>
      </p:pic>
      <p:sp>
        <p:nvSpPr>
          <p:cNvPr id="88" name="Google Shape;88;p3"/>
          <p:cNvSpPr txBox="1"/>
          <p:nvPr>
            <p:ph idx="1" type="body"/>
          </p:nvPr>
        </p:nvSpPr>
        <p:spPr>
          <a:xfrm>
            <a:off x="1077125" y="3374413"/>
            <a:ext cx="2916300" cy="2317500"/>
          </a:xfrm>
          <a:prstGeom prst="rect">
            <a:avLst/>
          </a:prstGeom>
          <a:ln cap="flat" cmpd="sng" w="9525">
            <a:solidFill>
              <a:srgbClr val="000000"/>
            </a:solidFill>
            <a:prstDash val="solid"/>
            <a:round/>
            <a:headEnd len="sm" w="sm" type="none"/>
            <a:tailEnd len="sm" w="sm" type="none"/>
          </a:ln>
        </p:spPr>
        <p:txBody>
          <a:bodyPr anchorCtr="0" anchor="t" bIns="45700" lIns="91425" spcFirstLastPara="1" rIns="91425" wrap="square" tIns="45700">
            <a:normAutofit/>
          </a:bodyPr>
          <a:lstStyle/>
          <a:p>
            <a:pPr indent="0" lvl="0" marL="0" rtl="0" algn="l">
              <a:spcBef>
                <a:spcPts val="1000"/>
              </a:spcBef>
              <a:spcAft>
                <a:spcPts val="0"/>
              </a:spcAft>
              <a:buNone/>
            </a:pPr>
            <a:r>
              <a:rPr b="1" lang="en-US" sz="1200">
                <a:solidFill>
                  <a:srgbClr val="202124"/>
                </a:solidFill>
                <a:highlight>
                  <a:srgbClr val="FFFFFF"/>
                </a:highlight>
                <a:latin typeface="Noto Sans Hebrew"/>
                <a:ea typeface="Noto Sans Hebrew"/>
                <a:cs typeface="Noto Sans Hebrew"/>
                <a:sym typeface="Noto Sans Hebrew"/>
              </a:rPr>
              <a:t>👍 </a:t>
            </a:r>
            <a:r>
              <a:rPr b="1" lang="en-US" sz="1200">
                <a:solidFill>
                  <a:srgbClr val="00B050"/>
                </a:solidFill>
                <a:highlight>
                  <a:srgbClr val="FFFFFF"/>
                </a:highlight>
                <a:latin typeface="David Libre"/>
                <a:ea typeface="David Libre"/>
                <a:cs typeface="David Libre"/>
                <a:sym typeface="David Libre"/>
              </a:rPr>
              <a:t>Advantages</a:t>
            </a:r>
            <a:r>
              <a:rPr b="1" lang="en-US" sz="1200">
                <a:solidFill>
                  <a:srgbClr val="202124"/>
                </a:solidFill>
                <a:highlight>
                  <a:srgbClr val="FFFFFF"/>
                </a:highlight>
                <a:latin typeface="Noto Sans Hebrew"/>
                <a:ea typeface="Noto Sans Hebrew"/>
                <a:cs typeface="Noto Sans Hebrew"/>
                <a:sym typeface="Noto Sans Hebrew"/>
              </a:rPr>
              <a:t>:</a:t>
            </a:r>
            <a:endParaRPr b="1" sz="1200">
              <a:solidFill>
                <a:srgbClr val="202124"/>
              </a:solidFill>
              <a:highlight>
                <a:srgbClr val="FFFFFF"/>
              </a:highlight>
              <a:latin typeface="Noto Sans Hebrew"/>
              <a:ea typeface="Noto Sans Hebrew"/>
              <a:cs typeface="Noto Sans Hebrew"/>
              <a:sym typeface="Noto Sans Hebrew"/>
            </a:endParaRPr>
          </a:p>
          <a:p>
            <a:pPr indent="-304800" lvl="0" marL="457200" rtl="0" algn="l">
              <a:spcBef>
                <a:spcPts val="1600"/>
              </a:spcBef>
              <a:spcAft>
                <a:spcPts val="0"/>
              </a:spcAft>
              <a:buClr>
                <a:srgbClr val="202124"/>
              </a:buClr>
              <a:buSzPts val="1200"/>
              <a:buFont typeface="David Libre"/>
              <a:buChar char="●"/>
            </a:pPr>
            <a:r>
              <a:rPr lang="en-US" sz="1200">
                <a:solidFill>
                  <a:srgbClr val="202124"/>
                </a:solidFill>
                <a:highlight>
                  <a:srgbClr val="FFFFFF"/>
                </a:highlight>
                <a:latin typeface="David Libre"/>
                <a:ea typeface="David Libre"/>
                <a:cs typeface="David Libre"/>
                <a:sym typeface="David Libre"/>
              </a:rPr>
              <a:t>No need in other users data.</a:t>
            </a:r>
            <a:endParaRPr sz="1200">
              <a:solidFill>
                <a:srgbClr val="202124"/>
              </a:solidFill>
              <a:highlight>
                <a:srgbClr val="FFFFFF"/>
              </a:highlight>
              <a:latin typeface="David Libre"/>
              <a:ea typeface="David Libre"/>
              <a:cs typeface="David Libre"/>
              <a:sym typeface="David Libre"/>
            </a:endParaRPr>
          </a:p>
          <a:p>
            <a:pPr indent="-304800" lvl="0" marL="457200" rtl="0" algn="l">
              <a:spcBef>
                <a:spcPts val="0"/>
              </a:spcBef>
              <a:spcAft>
                <a:spcPts val="0"/>
              </a:spcAft>
              <a:buClr>
                <a:srgbClr val="202124"/>
              </a:buClr>
              <a:buSzPts val="1200"/>
              <a:buFont typeface="David Libre"/>
              <a:buChar char="●"/>
            </a:pPr>
            <a:r>
              <a:rPr lang="en-US" sz="1200">
                <a:solidFill>
                  <a:srgbClr val="202124"/>
                </a:solidFill>
                <a:highlight>
                  <a:srgbClr val="FFFFFF"/>
                </a:highlight>
                <a:latin typeface="David Libre"/>
                <a:ea typeface="David Libre"/>
                <a:cs typeface="David Libre"/>
                <a:sym typeface="David Libre"/>
              </a:rPr>
              <a:t>Can recommend niche items that are not popular.</a:t>
            </a:r>
            <a:endParaRPr b="1" sz="1200">
              <a:solidFill>
                <a:srgbClr val="202124"/>
              </a:solidFill>
              <a:highlight>
                <a:srgbClr val="FFFFFF"/>
              </a:highlight>
              <a:latin typeface="Noto Sans Hebrew"/>
              <a:ea typeface="Noto Sans Hebrew"/>
              <a:cs typeface="Noto Sans Hebrew"/>
              <a:sym typeface="Noto Sans Hebrew"/>
            </a:endParaRPr>
          </a:p>
          <a:p>
            <a:pPr indent="0" lvl="0" marL="0" rtl="0" algn="l">
              <a:spcBef>
                <a:spcPts val="1600"/>
              </a:spcBef>
              <a:spcAft>
                <a:spcPts val="0"/>
              </a:spcAft>
              <a:buNone/>
            </a:pPr>
            <a:r>
              <a:rPr b="1" lang="en-US" sz="1200">
                <a:solidFill>
                  <a:srgbClr val="202124"/>
                </a:solidFill>
                <a:highlight>
                  <a:srgbClr val="FFFFFF"/>
                </a:highlight>
                <a:latin typeface="David Libre"/>
                <a:ea typeface="David Libre"/>
                <a:cs typeface="David Libre"/>
                <a:sym typeface="David Libre"/>
              </a:rPr>
              <a:t>👎</a:t>
            </a:r>
            <a:r>
              <a:rPr b="1" lang="en-US" sz="1200">
                <a:solidFill>
                  <a:srgbClr val="FF0000"/>
                </a:solidFill>
                <a:highlight>
                  <a:srgbClr val="FFFFFF"/>
                </a:highlight>
                <a:latin typeface="David Libre"/>
                <a:ea typeface="David Libre"/>
                <a:cs typeface="David Libre"/>
                <a:sym typeface="David Libre"/>
              </a:rPr>
              <a:t>Disadvantages</a:t>
            </a:r>
            <a:endParaRPr b="1" sz="1200">
              <a:solidFill>
                <a:srgbClr val="FF0000"/>
              </a:solidFill>
              <a:highlight>
                <a:srgbClr val="FFFFFF"/>
              </a:highlight>
              <a:latin typeface="David Libre"/>
              <a:ea typeface="David Libre"/>
              <a:cs typeface="David Libre"/>
              <a:sym typeface="David Libre"/>
            </a:endParaRPr>
          </a:p>
          <a:p>
            <a:pPr indent="-304800" lvl="0" marL="457200" rtl="0" algn="l">
              <a:spcBef>
                <a:spcPts val="1600"/>
              </a:spcBef>
              <a:spcAft>
                <a:spcPts val="0"/>
              </a:spcAft>
              <a:buClr>
                <a:srgbClr val="202124"/>
              </a:buClr>
              <a:buSzPts val="1200"/>
              <a:buFont typeface="David Libre"/>
              <a:buChar char="●"/>
            </a:pPr>
            <a:r>
              <a:rPr lang="en-US" sz="1200">
                <a:solidFill>
                  <a:srgbClr val="202124"/>
                </a:solidFill>
                <a:highlight>
                  <a:srgbClr val="FFFFFF"/>
                </a:highlight>
                <a:latin typeface="David Libre"/>
                <a:ea typeface="David Libre"/>
                <a:cs typeface="David Libre"/>
                <a:sym typeface="David Libre"/>
              </a:rPr>
              <a:t>Limited ability to expand on the users' existing interests.</a:t>
            </a:r>
            <a:endParaRPr sz="1200">
              <a:solidFill>
                <a:srgbClr val="202124"/>
              </a:solidFill>
              <a:highlight>
                <a:srgbClr val="FFFFFF"/>
              </a:highlight>
              <a:latin typeface="David Libre"/>
              <a:ea typeface="David Libre"/>
              <a:cs typeface="David Libre"/>
              <a:sym typeface="David Libre"/>
            </a:endParaRPr>
          </a:p>
          <a:p>
            <a:pPr indent="-304800" lvl="0" marL="457200" rtl="0" algn="l">
              <a:spcBef>
                <a:spcPts val="0"/>
              </a:spcBef>
              <a:spcAft>
                <a:spcPts val="0"/>
              </a:spcAft>
              <a:buClr>
                <a:srgbClr val="202124"/>
              </a:buClr>
              <a:buSzPts val="1200"/>
              <a:buFont typeface="David Libre"/>
              <a:buChar char="●"/>
            </a:pPr>
            <a:r>
              <a:rPr lang="en-US" sz="1200">
                <a:solidFill>
                  <a:srgbClr val="202124"/>
                </a:solidFill>
                <a:highlight>
                  <a:srgbClr val="FFFFFF"/>
                </a:highlight>
                <a:latin typeface="David Libre"/>
                <a:ea typeface="David Libre"/>
                <a:cs typeface="David Libre"/>
                <a:sym typeface="David Libre"/>
              </a:rPr>
              <a:t>The model can only be as good as the hand-engineered features .</a:t>
            </a:r>
            <a:endParaRPr sz="1200">
              <a:solidFill>
                <a:srgbClr val="202124"/>
              </a:solidFill>
              <a:highlight>
                <a:srgbClr val="FFFFFF"/>
              </a:highlight>
              <a:latin typeface="David Libre"/>
              <a:ea typeface="David Libre"/>
              <a:cs typeface="David Libre"/>
              <a:sym typeface="David Libr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1196b25816b_0_132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Content Based Filtering Pipeline</a:t>
            </a:r>
            <a:endParaRPr/>
          </a:p>
        </p:txBody>
      </p:sp>
      <p:grpSp>
        <p:nvGrpSpPr>
          <p:cNvPr id="94" name="Google Shape;94;g1196b25816b_0_1327"/>
          <p:cNvGrpSpPr/>
          <p:nvPr/>
        </p:nvGrpSpPr>
        <p:grpSpPr>
          <a:xfrm>
            <a:off x="1261667" y="1564675"/>
            <a:ext cx="9668660" cy="4770038"/>
            <a:chOff x="423542" y="-251125"/>
            <a:chExt cx="9668660" cy="4770038"/>
          </a:xfrm>
        </p:grpSpPr>
        <p:sp>
          <p:nvSpPr>
            <p:cNvPr id="95" name="Google Shape;95;g1196b25816b_0_1327"/>
            <p:cNvSpPr/>
            <p:nvPr/>
          </p:nvSpPr>
          <p:spPr>
            <a:xfrm>
              <a:off x="423542" y="1109591"/>
              <a:ext cx="2585100" cy="2132100"/>
            </a:xfrm>
            <a:prstGeom prst="roundRect">
              <a:avLst>
                <a:gd fmla="val 10000" name="adj"/>
              </a:avLst>
            </a:prstGeom>
            <a:solidFill>
              <a:schemeClr val="lt1">
                <a:alpha val="89800"/>
              </a:schemeClr>
            </a:solidFill>
            <a:ln cap="flat" cmpd="sng" w="12700">
              <a:solidFill>
                <a:srgbClr val="93C47D"/>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1196b25816b_0_1327"/>
            <p:cNvSpPr txBox="1"/>
            <p:nvPr/>
          </p:nvSpPr>
          <p:spPr>
            <a:xfrm>
              <a:off x="472609" y="1158658"/>
              <a:ext cx="2487000" cy="1577100"/>
            </a:xfrm>
            <a:prstGeom prst="rect">
              <a:avLst/>
            </a:prstGeom>
            <a:noFill/>
            <a:ln cap="flat" cmpd="sng" w="9525">
              <a:solidFill>
                <a:schemeClr val="lt1"/>
              </a:solidFill>
              <a:prstDash val="solid"/>
              <a:round/>
              <a:headEnd len="sm" w="sm" type="none"/>
              <a:tailEnd len="sm" w="sm" type="none"/>
            </a:ln>
          </p:spPr>
          <p:txBody>
            <a:bodyPr anchorCtr="0" anchor="t" bIns="32375" lIns="32375" spcFirstLastPara="1" rIns="32375" wrap="square" tIns="32375">
              <a:noAutofit/>
            </a:bodyPr>
            <a:lstStyle/>
            <a:p>
              <a:pPr indent="-171450" lvl="1" marL="171450" marR="0" rtl="0" algn="l">
                <a:lnSpc>
                  <a:spcPct val="90000"/>
                </a:lnSpc>
                <a:spcBef>
                  <a:spcPts val="0"/>
                </a:spcBef>
                <a:spcAft>
                  <a:spcPts val="0"/>
                </a:spcAft>
                <a:buClr>
                  <a:schemeClr val="dk1"/>
                </a:buClr>
                <a:buSzPts val="1700"/>
                <a:buFont typeface="Calibri"/>
                <a:buChar char="•"/>
              </a:pPr>
              <a:r>
                <a:rPr lang="en-US">
                  <a:solidFill>
                    <a:schemeClr val="dk1"/>
                  </a:solidFill>
                  <a:latin typeface="Calibri"/>
                  <a:ea typeface="Calibri"/>
                  <a:cs typeface="Calibri"/>
                  <a:sym typeface="Calibri"/>
                </a:rPr>
                <a:t>Take 3 top rated games of the user.</a:t>
              </a:r>
              <a:endParaRPr>
                <a:solidFill>
                  <a:schemeClr val="dk1"/>
                </a:solidFill>
                <a:latin typeface="Calibri"/>
                <a:ea typeface="Calibri"/>
                <a:cs typeface="Calibri"/>
                <a:sym typeface="Calibri"/>
              </a:endParaRPr>
            </a:p>
            <a:p>
              <a:pPr indent="-171450" lvl="1" marL="171450" marR="0" rtl="0" algn="l">
                <a:lnSpc>
                  <a:spcPct val="90000"/>
                </a:lnSpc>
                <a:spcBef>
                  <a:spcPts val="0"/>
                </a:spcBef>
                <a:spcAft>
                  <a:spcPts val="0"/>
                </a:spcAft>
                <a:buClr>
                  <a:schemeClr val="dk1"/>
                </a:buClr>
                <a:buSzPts val="1700"/>
                <a:buFont typeface="Calibri"/>
                <a:buChar char="•"/>
              </a:pPr>
              <a:r>
                <a:rPr lang="en-US">
                  <a:solidFill>
                    <a:schemeClr val="dk1"/>
                  </a:solidFill>
                  <a:latin typeface="Calibri"/>
                  <a:ea typeface="Calibri"/>
                  <a:cs typeface="Calibri"/>
                  <a:sym typeface="Calibri"/>
                </a:rPr>
                <a:t>Create a vector representing the avg of those 3 games</a:t>
              </a:r>
              <a:endParaRPr>
                <a:solidFill>
                  <a:schemeClr val="dk1"/>
                </a:solidFill>
                <a:latin typeface="Calibri"/>
                <a:ea typeface="Calibri"/>
                <a:cs typeface="Calibri"/>
                <a:sym typeface="Calibri"/>
              </a:endParaRPr>
            </a:p>
          </p:txBody>
        </p:sp>
        <p:sp>
          <p:nvSpPr>
            <p:cNvPr id="97" name="Google Shape;97;g1196b25816b_0_1327"/>
            <p:cNvSpPr/>
            <p:nvPr/>
          </p:nvSpPr>
          <p:spPr>
            <a:xfrm>
              <a:off x="1846782" y="1511413"/>
              <a:ext cx="3007500" cy="3007500"/>
            </a:xfrm>
            <a:custGeom>
              <a:rect b="b" l="l" r="r" t="t"/>
              <a:pathLst>
                <a:path extrusionOk="0" h="120000" w="120000">
                  <a:moveTo>
                    <a:pt x="10380" y="88179"/>
                  </a:moveTo>
                  <a:lnTo>
                    <a:pt x="14211" y="86003"/>
                  </a:lnTo>
                  <a:lnTo>
                    <a:pt x="14211" y="86003"/>
                  </a:lnTo>
                  <a:cubicBezTo>
                    <a:pt x="22925" y="101349"/>
                    <a:pt x="38747" y="111309"/>
                    <a:pt x="56352" y="112531"/>
                  </a:cubicBezTo>
                  <a:cubicBezTo>
                    <a:pt x="73957" y="113754"/>
                    <a:pt x="91004" y="106076"/>
                    <a:pt x="101756" y="92082"/>
                  </a:cubicBezTo>
                  <a:lnTo>
                    <a:pt x="99220" y="90642"/>
                  </a:lnTo>
                  <a:lnTo>
                    <a:pt x="107705" y="87091"/>
                  </a:lnTo>
                  <a:lnTo>
                    <a:pt x="108158" y="95718"/>
                  </a:lnTo>
                  <a:lnTo>
                    <a:pt x="105621" y="94277"/>
                  </a:lnTo>
                  <a:cubicBezTo>
                    <a:pt x="94068" y="109653"/>
                    <a:pt x="75547" y="118175"/>
                    <a:pt x="56354" y="116946"/>
                  </a:cubicBezTo>
                  <a:cubicBezTo>
                    <a:pt x="37160" y="115717"/>
                    <a:pt x="19877" y="104903"/>
                    <a:pt x="10380" y="88179"/>
                  </a:cubicBezTo>
                  <a:close/>
                </a:path>
              </a:pathLst>
            </a:cu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1196b25816b_0_1327"/>
            <p:cNvSpPr/>
            <p:nvPr/>
          </p:nvSpPr>
          <p:spPr>
            <a:xfrm>
              <a:off x="998006" y="2784856"/>
              <a:ext cx="2298000" cy="913800"/>
            </a:xfrm>
            <a:prstGeom prst="roundRect">
              <a:avLst>
                <a:gd fmla="val 10000" name="adj"/>
              </a:avLst>
            </a:prstGeom>
            <a:solidFill>
              <a:srgbClr val="4372C3"/>
            </a:solidFill>
            <a:ln cap="flat" cmpd="sng" w="12700">
              <a:solidFill>
                <a:srgbClr val="93C47D"/>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1196b25816b_0_1327"/>
            <p:cNvSpPr txBox="1"/>
            <p:nvPr/>
          </p:nvSpPr>
          <p:spPr>
            <a:xfrm>
              <a:off x="1024770" y="2811620"/>
              <a:ext cx="2244300" cy="860400"/>
            </a:xfrm>
            <a:prstGeom prst="rect">
              <a:avLst/>
            </a:prstGeom>
            <a:solidFill>
              <a:srgbClr val="38761D"/>
            </a:solidFill>
            <a:ln cap="flat" cmpd="sng" w="9525">
              <a:solidFill>
                <a:srgbClr val="93C47D"/>
              </a:solidFill>
              <a:prstDash val="solid"/>
              <a:round/>
              <a:headEnd len="sm" w="sm" type="none"/>
              <a:tailEnd len="sm" w="sm" type="none"/>
            </a:ln>
          </p:spPr>
          <p:txBody>
            <a:bodyPr anchorCtr="0" anchor="ctr" bIns="17775" lIns="26650" spcFirstLastPara="1" rIns="26650"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a:solidFill>
                    <a:schemeClr val="lt1"/>
                  </a:solidFill>
                  <a:latin typeface="Calibri"/>
                  <a:ea typeface="Calibri"/>
                  <a:cs typeface="Calibri"/>
                  <a:sym typeface="Calibri"/>
                </a:rPr>
                <a:t>Top Rated Games of user i</a:t>
              </a:r>
              <a:endParaRPr b="0" i="0" sz="1400" u="none" cap="none" strike="noStrike">
                <a:solidFill>
                  <a:schemeClr val="lt1"/>
                </a:solidFill>
                <a:latin typeface="Calibri"/>
                <a:ea typeface="Calibri"/>
                <a:cs typeface="Calibri"/>
                <a:sym typeface="Calibri"/>
              </a:endParaRPr>
            </a:p>
          </p:txBody>
        </p:sp>
        <p:sp>
          <p:nvSpPr>
            <p:cNvPr id="100" name="Google Shape;100;g1196b25816b_0_1327"/>
            <p:cNvSpPr/>
            <p:nvPr/>
          </p:nvSpPr>
          <p:spPr>
            <a:xfrm>
              <a:off x="3821640" y="1109591"/>
              <a:ext cx="2585100" cy="2132100"/>
            </a:xfrm>
            <a:prstGeom prst="roundRect">
              <a:avLst>
                <a:gd fmla="val 10000" name="adj"/>
              </a:avLst>
            </a:prstGeom>
            <a:solidFill>
              <a:schemeClr val="lt1">
                <a:alpha val="89800"/>
              </a:schemeClr>
            </a:solidFill>
            <a:ln cap="flat" cmpd="sng" w="12700">
              <a:solidFill>
                <a:srgbClr val="93C47D"/>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g1196b25816b_0_1327"/>
            <p:cNvSpPr txBox="1"/>
            <p:nvPr/>
          </p:nvSpPr>
          <p:spPr>
            <a:xfrm>
              <a:off x="3870707" y="1615548"/>
              <a:ext cx="2487000" cy="1577100"/>
            </a:xfrm>
            <a:prstGeom prst="rect">
              <a:avLst/>
            </a:prstGeom>
            <a:noFill/>
            <a:ln cap="flat" cmpd="sng" w="9525">
              <a:solidFill>
                <a:schemeClr val="lt1"/>
              </a:solidFill>
              <a:prstDash val="solid"/>
              <a:round/>
              <a:headEnd len="sm" w="sm" type="none"/>
              <a:tailEnd len="sm" w="sm" type="none"/>
            </a:ln>
          </p:spPr>
          <p:txBody>
            <a:bodyPr anchorCtr="0" anchor="t" bIns="32375" lIns="32375" spcFirstLastPara="1" rIns="32375" wrap="square" tIns="32375">
              <a:noAutofit/>
            </a:bodyPr>
            <a:lstStyle/>
            <a:p>
              <a:pPr indent="-171450" lvl="1" marL="171450" marR="0" rtl="0" algn="l">
                <a:lnSpc>
                  <a:spcPct val="90000"/>
                </a:lnSpc>
                <a:spcBef>
                  <a:spcPts val="0"/>
                </a:spcBef>
                <a:spcAft>
                  <a:spcPts val="0"/>
                </a:spcAft>
                <a:buClr>
                  <a:schemeClr val="dk1"/>
                </a:buClr>
                <a:buSzPts val="1700"/>
                <a:buFont typeface="Calibri"/>
                <a:buChar char="•"/>
              </a:pPr>
              <a:r>
                <a:rPr lang="en-US">
                  <a:solidFill>
                    <a:schemeClr val="dk1"/>
                  </a:solidFill>
                  <a:latin typeface="Calibri"/>
                  <a:ea typeface="Calibri"/>
                  <a:cs typeface="Calibri"/>
                  <a:sym typeface="Calibri"/>
                </a:rPr>
                <a:t>Take only the features that are included in user’s top rated games  (out of ~400 features).</a:t>
              </a:r>
              <a:endParaRPr>
                <a:solidFill>
                  <a:schemeClr val="dk1"/>
                </a:solidFill>
                <a:latin typeface="Calibri"/>
                <a:ea typeface="Calibri"/>
                <a:cs typeface="Calibri"/>
                <a:sym typeface="Calibri"/>
              </a:endParaRPr>
            </a:p>
            <a:p>
              <a:pPr indent="-171450" lvl="1" marL="171450" marR="0" rtl="0" algn="l">
                <a:lnSpc>
                  <a:spcPct val="90000"/>
                </a:lnSpc>
                <a:spcBef>
                  <a:spcPts val="0"/>
                </a:spcBef>
                <a:spcAft>
                  <a:spcPts val="0"/>
                </a:spcAft>
                <a:buClr>
                  <a:schemeClr val="dk1"/>
                </a:buClr>
                <a:buSzPts val="1700"/>
                <a:buFont typeface="Calibri"/>
                <a:buChar char="•"/>
              </a:pPr>
              <a:r>
                <a:rPr lang="en-US">
                  <a:solidFill>
                    <a:schemeClr val="dk1"/>
                  </a:solidFill>
                  <a:latin typeface="Calibri"/>
                  <a:ea typeface="Calibri"/>
                  <a:cs typeface="Calibri"/>
                  <a:sym typeface="Calibri"/>
                </a:rPr>
                <a:t>Use cosine nearest neighbors</a:t>
              </a:r>
              <a:endParaRPr>
                <a:solidFill>
                  <a:schemeClr val="dk1"/>
                </a:solidFill>
                <a:latin typeface="Calibri"/>
                <a:ea typeface="Calibri"/>
                <a:cs typeface="Calibri"/>
                <a:sym typeface="Calibri"/>
              </a:endParaRPr>
            </a:p>
          </p:txBody>
        </p:sp>
        <p:sp>
          <p:nvSpPr>
            <p:cNvPr id="102" name="Google Shape;102;g1196b25816b_0_1327"/>
            <p:cNvSpPr/>
            <p:nvPr/>
          </p:nvSpPr>
          <p:spPr>
            <a:xfrm>
              <a:off x="5223338" y="-251125"/>
              <a:ext cx="3337800" cy="3337800"/>
            </a:xfrm>
            <a:custGeom>
              <a:rect b="b" l="l" r="r" t="t"/>
              <a:pathLst>
                <a:path extrusionOk="0" h="120000" w="120000">
                  <a:moveTo>
                    <a:pt x="10127" y="31678"/>
                  </a:moveTo>
                  <a:lnTo>
                    <a:pt x="10127" y="31678"/>
                  </a:lnTo>
                  <a:cubicBezTo>
                    <a:pt x="19739" y="14752"/>
                    <a:pt x="37279" y="3856"/>
                    <a:pt x="56712" y="2740"/>
                  </a:cubicBezTo>
                  <a:cubicBezTo>
                    <a:pt x="76145" y="1624"/>
                    <a:pt x="94817" y="10441"/>
                    <a:pt x="106303" y="26155"/>
                  </a:cubicBezTo>
                  <a:lnTo>
                    <a:pt x="108592" y="24855"/>
                  </a:lnTo>
                  <a:lnTo>
                    <a:pt x="108147" y="32658"/>
                  </a:lnTo>
                  <a:lnTo>
                    <a:pt x="100539" y="29428"/>
                  </a:lnTo>
                  <a:lnTo>
                    <a:pt x="102827" y="28129"/>
                  </a:lnTo>
                  <a:lnTo>
                    <a:pt x="102827" y="28129"/>
                  </a:lnTo>
                  <a:cubicBezTo>
                    <a:pt x="92059" y="13660"/>
                    <a:pt x="74713" y="5606"/>
                    <a:pt x="56711" y="6717"/>
                  </a:cubicBezTo>
                  <a:cubicBezTo>
                    <a:pt x="38709" y="7828"/>
                    <a:pt x="22485" y="17954"/>
                    <a:pt x="13579" y="33638"/>
                  </a:cubicBezTo>
                  <a:close/>
                </a:path>
              </a:pathLst>
            </a:cu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g1196b25816b_0_1327"/>
            <p:cNvSpPr/>
            <p:nvPr/>
          </p:nvSpPr>
          <p:spPr>
            <a:xfrm>
              <a:off x="4396104" y="652700"/>
              <a:ext cx="2298000" cy="913800"/>
            </a:xfrm>
            <a:prstGeom prst="roundRect">
              <a:avLst>
                <a:gd fmla="val 10000" name="adj"/>
              </a:avLst>
            </a:prstGeom>
            <a:solidFill>
              <a:srgbClr val="4372C3"/>
            </a:solidFill>
            <a:ln cap="flat" cmpd="sng" w="12700">
              <a:solidFill>
                <a:srgbClr val="93C47D"/>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g1196b25816b_0_1327"/>
            <p:cNvSpPr txBox="1"/>
            <p:nvPr/>
          </p:nvSpPr>
          <p:spPr>
            <a:xfrm>
              <a:off x="4422868" y="679464"/>
              <a:ext cx="2244300" cy="860400"/>
            </a:xfrm>
            <a:prstGeom prst="rect">
              <a:avLst/>
            </a:prstGeom>
            <a:solidFill>
              <a:srgbClr val="38761D"/>
            </a:solidFill>
            <a:ln cap="flat" cmpd="sng" w="9525">
              <a:solidFill>
                <a:srgbClr val="93C47D"/>
              </a:solidFill>
              <a:prstDash val="solid"/>
              <a:round/>
              <a:headEnd len="sm" w="sm" type="none"/>
              <a:tailEnd len="sm" w="sm" type="none"/>
            </a:ln>
          </p:spPr>
          <p:txBody>
            <a:bodyPr anchorCtr="0" anchor="ctr" bIns="17775" lIns="26650" spcFirstLastPara="1" rIns="26650" wrap="square" tIns="17775">
              <a:noAutofit/>
            </a:bodyPr>
            <a:lstStyle/>
            <a:p>
              <a:pPr indent="0" lvl="0" marL="0" rtl="0" algn="ctr">
                <a:lnSpc>
                  <a:spcPct val="90000"/>
                </a:lnSpc>
                <a:spcBef>
                  <a:spcPts val="0"/>
                </a:spcBef>
                <a:spcAft>
                  <a:spcPts val="0"/>
                </a:spcAft>
                <a:buClr>
                  <a:schemeClr val="lt1"/>
                </a:buClr>
                <a:buSzPts val="1400"/>
                <a:buFont typeface="Calibri"/>
                <a:buNone/>
              </a:pPr>
              <a:r>
                <a:rPr lang="en-US">
                  <a:solidFill>
                    <a:schemeClr val="lt1"/>
                  </a:solidFill>
                  <a:latin typeface="Calibri"/>
                  <a:ea typeface="Calibri"/>
                  <a:cs typeface="Calibri"/>
                  <a:sym typeface="Calibri"/>
                </a:rPr>
                <a:t>Use cosine nearest neighbors </a:t>
              </a:r>
              <a:endParaRPr b="0" i="0" sz="1400" u="none" cap="none" strike="noStrike">
                <a:solidFill>
                  <a:schemeClr val="lt1"/>
                </a:solidFill>
                <a:latin typeface="Calibri"/>
                <a:ea typeface="Calibri"/>
                <a:cs typeface="Calibri"/>
                <a:sym typeface="Calibri"/>
              </a:endParaRPr>
            </a:p>
          </p:txBody>
        </p:sp>
        <p:sp>
          <p:nvSpPr>
            <p:cNvPr id="105" name="Google Shape;105;g1196b25816b_0_1327"/>
            <p:cNvSpPr/>
            <p:nvPr/>
          </p:nvSpPr>
          <p:spPr>
            <a:xfrm>
              <a:off x="7219739" y="1109591"/>
              <a:ext cx="2585100" cy="2132100"/>
            </a:xfrm>
            <a:prstGeom prst="roundRect">
              <a:avLst>
                <a:gd fmla="val 10000" name="adj"/>
              </a:avLst>
            </a:prstGeom>
            <a:solidFill>
              <a:schemeClr val="lt1">
                <a:alpha val="89800"/>
              </a:schemeClr>
            </a:solidFill>
            <a:ln cap="flat" cmpd="sng" w="12700">
              <a:solidFill>
                <a:srgbClr val="93C47D"/>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1196b25816b_0_1327"/>
            <p:cNvSpPr txBox="1"/>
            <p:nvPr/>
          </p:nvSpPr>
          <p:spPr>
            <a:xfrm>
              <a:off x="7268806" y="1158658"/>
              <a:ext cx="2487000" cy="1577100"/>
            </a:xfrm>
            <a:prstGeom prst="rect">
              <a:avLst/>
            </a:prstGeom>
            <a:noFill/>
            <a:ln cap="flat" cmpd="sng" w="9525">
              <a:solidFill>
                <a:schemeClr val="lt1"/>
              </a:solidFill>
              <a:prstDash val="solid"/>
              <a:round/>
              <a:headEnd len="sm" w="sm" type="none"/>
              <a:tailEnd len="sm" w="sm" type="none"/>
            </a:ln>
          </p:spPr>
          <p:txBody>
            <a:bodyPr anchorCtr="0" anchor="t" bIns="32375" lIns="32375" spcFirstLastPara="1" rIns="32375" wrap="square" tIns="32375">
              <a:noAutofit/>
            </a:bodyPr>
            <a:lstStyle/>
            <a:p>
              <a:pPr indent="-171450" lvl="1" marL="171450" marR="0" rtl="0" algn="l">
                <a:lnSpc>
                  <a:spcPct val="90000"/>
                </a:lnSpc>
                <a:spcBef>
                  <a:spcPts val="255"/>
                </a:spcBef>
                <a:spcAft>
                  <a:spcPts val="0"/>
                </a:spcAft>
                <a:buClr>
                  <a:schemeClr val="dk1"/>
                </a:buClr>
                <a:buSzPts val="1700"/>
                <a:buFont typeface="Calibri"/>
                <a:buChar char="•"/>
              </a:pPr>
              <a:r>
                <a:rPr lang="en-US">
                  <a:solidFill>
                    <a:schemeClr val="dk1"/>
                  </a:solidFill>
                  <a:latin typeface="Calibri"/>
                  <a:ea typeface="Calibri"/>
                  <a:cs typeface="Calibri"/>
                  <a:sym typeface="Calibri"/>
                </a:rPr>
                <a:t>Take the top 10 nearest </a:t>
              </a:r>
              <a:r>
                <a:rPr lang="en-US">
                  <a:solidFill>
                    <a:schemeClr val="dk1"/>
                  </a:solidFill>
                  <a:latin typeface="Calibri"/>
                  <a:ea typeface="Calibri"/>
                  <a:cs typeface="Calibri"/>
                  <a:sym typeface="Calibri"/>
                </a:rPr>
                <a:t>neighbors.</a:t>
              </a:r>
              <a:endParaRPr>
                <a:solidFill>
                  <a:schemeClr val="dk1"/>
                </a:solidFill>
                <a:latin typeface="Calibri"/>
                <a:ea typeface="Calibri"/>
                <a:cs typeface="Calibri"/>
                <a:sym typeface="Calibri"/>
              </a:endParaRPr>
            </a:p>
            <a:p>
              <a:pPr indent="-152400" lvl="1" marL="171450" marR="0" rtl="0" algn="l">
                <a:lnSpc>
                  <a:spcPct val="90000"/>
                </a:lnSpc>
                <a:spcBef>
                  <a:spcPts val="255"/>
                </a:spcBef>
                <a:spcAft>
                  <a:spcPts val="0"/>
                </a:spcAft>
                <a:buClr>
                  <a:schemeClr val="dk1"/>
                </a:buClr>
                <a:buSzPts val="1400"/>
                <a:buFont typeface="Calibri"/>
                <a:buChar char="•"/>
              </a:pPr>
              <a:r>
                <a:rPr lang="en-US">
                  <a:solidFill>
                    <a:schemeClr val="dk1"/>
                  </a:solidFill>
                  <a:latin typeface="Calibri"/>
                  <a:ea typeface="Calibri"/>
                  <a:cs typeface="Calibri"/>
                  <a:sym typeface="Calibri"/>
                </a:rPr>
                <a:t>Calculate</a:t>
              </a:r>
              <a:r>
                <a:rPr lang="en-US">
                  <a:solidFill>
                    <a:schemeClr val="dk1"/>
                  </a:solidFill>
                  <a:latin typeface="Calibri"/>
                  <a:ea typeface="Calibri"/>
                  <a:cs typeface="Calibri"/>
                  <a:sym typeface="Calibri"/>
                </a:rPr>
                <a:t> final score = similarity * avg game score.</a:t>
              </a:r>
              <a:endParaRPr>
                <a:solidFill>
                  <a:schemeClr val="dk1"/>
                </a:solidFill>
                <a:latin typeface="Calibri"/>
                <a:ea typeface="Calibri"/>
                <a:cs typeface="Calibri"/>
                <a:sym typeface="Calibri"/>
              </a:endParaRPr>
            </a:p>
          </p:txBody>
        </p:sp>
        <p:sp>
          <p:nvSpPr>
            <p:cNvPr id="107" name="Google Shape;107;g1196b25816b_0_1327"/>
            <p:cNvSpPr/>
            <p:nvPr/>
          </p:nvSpPr>
          <p:spPr>
            <a:xfrm>
              <a:off x="7794202" y="2784856"/>
              <a:ext cx="2298000" cy="913800"/>
            </a:xfrm>
            <a:prstGeom prst="roundRect">
              <a:avLst>
                <a:gd fmla="val 10000" name="adj"/>
              </a:avLst>
            </a:prstGeom>
            <a:solidFill>
              <a:srgbClr val="4372C3"/>
            </a:solidFill>
            <a:ln cap="flat" cmpd="sng" w="12700">
              <a:solidFill>
                <a:srgbClr val="93C47D"/>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1196b25816b_0_1327"/>
            <p:cNvSpPr txBox="1"/>
            <p:nvPr/>
          </p:nvSpPr>
          <p:spPr>
            <a:xfrm>
              <a:off x="7820966" y="2811620"/>
              <a:ext cx="2244300" cy="860400"/>
            </a:xfrm>
            <a:prstGeom prst="rect">
              <a:avLst/>
            </a:prstGeom>
            <a:solidFill>
              <a:srgbClr val="38761D"/>
            </a:solidFill>
            <a:ln cap="flat" cmpd="sng" w="9525">
              <a:solidFill>
                <a:srgbClr val="93C47D"/>
              </a:solidFill>
              <a:prstDash val="solid"/>
              <a:round/>
              <a:headEnd len="sm" w="sm" type="none"/>
              <a:tailEnd len="sm" w="sm" type="none"/>
            </a:ln>
          </p:spPr>
          <p:txBody>
            <a:bodyPr anchorCtr="0" anchor="ctr" bIns="17775" lIns="26650" spcFirstLastPara="1" rIns="26650"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lang="en-US">
                  <a:solidFill>
                    <a:schemeClr val="lt1"/>
                  </a:solidFill>
                  <a:latin typeface="Calibri"/>
                  <a:ea typeface="Calibri"/>
                  <a:cs typeface="Calibri"/>
                  <a:sym typeface="Calibri"/>
                </a:rPr>
                <a:t>Present</a:t>
              </a:r>
              <a:r>
                <a:rPr lang="en-US">
                  <a:solidFill>
                    <a:schemeClr val="lt1"/>
                  </a:solidFill>
                  <a:latin typeface="Calibri"/>
                  <a:ea typeface="Calibri"/>
                  <a:cs typeface="Calibri"/>
                  <a:sym typeface="Calibri"/>
                </a:rPr>
                <a:t> top 10 games</a:t>
              </a:r>
              <a:endParaRPr b="0" i="0" sz="1400" u="none" cap="none" strike="noStrike">
                <a:solidFill>
                  <a:schemeClr val="lt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94E52"/>
              </a:buClr>
              <a:buSzPts val="4400"/>
              <a:buFont typeface="Arial"/>
              <a:buNone/>
            </a:pPr>
            <a:r>
              <a:rPr b="1" i="0" lang="en-US">
                <a:solidFill>
                  <a:srgbClr val="494E52"/>
                </a:solidFill>
                <a:latin typeface="Arial"/>
                <a:ea typeface="Arial"/>
                <a:cs typeface="Arial"/>
                <a:sym typeface="Arial"/>
              </a:rPr>
              <a:t>Collaborative filtering</a:t>
            </a:r>
            <a:r>
              <a:rPr b="0" i="0" lang="en-US">
                <a:solidFill>
                  <a:srgbClr val="494E52"/>
                </a:solidFill>
                <a:latin typeface="Arial"/>
                <a:ea typeface="Arial"/>
                <a:cs typeface="Arial"/>
                <a:sym typeface="Arial"/>
              </a:rPr>
              <a:t> </a:t>
            </a:r>
            <a:endParaRPr/>
          </a:p>
        </p:txBody>
      </p:sp>
      <p:sp>
        <p:nvSpPr>
          <p:cNvPr id="114" name="Google Shape;114;p2"/>
          <p:cNvSpPr txBox="1"/>
          <p:nvPr>
            <p:ph idx="1" type="body"/>
          </p:nvPr>
        </p:nvSpPr>
        <p:spPr>
          <a:xfrm>
            <a:off x="838200" y="1825625"/>
            <a:ext cx="8576100" cy="3213600"/>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rgbClr val="494E52"/>
              </a:buClr>
              <a:buSzPts val="1600"/>
              <a:buChar char="●"/>
            </a:pPr>
            <a:r>
              <a:rPr lang="en-US" sz="1600">
                <a:solidFill>
                  <a:srgbClr val="494E52"/>
                </a:solidFill>
              </a:rPr>
              <a:t>S</a:t>
            </a:r>
            <a:r>
              <a:rPr b="0" i="0" lang="en-US" sz="1600">
                <a:solidFill>
                  <a:srgbClr val="494E52"/>
                </a:solidFill>
                <a:latin typeface="Arial"/>
                <a:ea typeface="Arial"/>
                <a:cs typeface="Arial"/>
                <a:sym typeface="Arial"/>
              </a:rPr>
              <a:t>imilar people like similar things.</a:t>
            </a:r>
            <a:endParaRPr sz="1600">
              <a:solidFill>
                <a:srgbClr val="494E52"/>
              </a:solidFill>
            </a:endParaRPr>
          </a:p>
          <a:p>
            <a:pPr indent="-228600" lvl="0" marL="228600" rtl="0" algn="l">
              <a:lnSpc>
                <a:spcPct val="150000"/>
              </a:lnSpc>
              <a:spcBef>
                <a:spcPts val="0"/>
              </a:spcBef>
              <a:spcAft>
                <a:spcPts val="0"/>
              </a:spcAft>
              <a:buClr>
                <a:srgbClr val="494E52"/>
              </a:buClr>
              <a:buSzPts val="1600"/>
              <a:buChar char="●"/>
            </a:pPr>
            <a:r>
              <a:rPr lang="en-US" sz="1600">
                <a:solidFill>
                  <a:srgbClr val="494E52"/>
                </a:solidFill>
              </a:rPr>
              <a:t>P</a:t>
            </a:r>
            <a:r>
              <a:rPr b="0" i="0" lang="en-US" sz="1600">
                <a:solidFill>
                  <a:srgbClr val="494E52"/>
                </a:solidFill>
                <a:latin typeface="Arial"/>
                <a:ea typeface="Arial"/>
                <a:cs typeface="Arial"/>
                <a:sym typeface="Arial"/>
              </a:rPr>
              <a:t>redict a user’s preferences based on the feedback of similar users.</a:t>
            </a:r>
            <a:endParaRPr/>
          </a:p>
          <a:p>
            <a:pPr indent="-215900" lvl="0" marL="228600" rtl="0" algn="l">
              <a:lnSpc>
                <a:spcPct val="150000"/>
              </a:lnSpc>
              <a:spcBef>
                <a:spcPts val="0"/>
              </a:spcBef>
              <a:spcAft>
                <a:spcPts val="0"/>
              </a:spcAft>
              <a:buClr>
                <a:srgbClr val="494E52"/>
              </a:buClr>
              <a:buSzPts val="1600"/>
              <a:buChar char="●"/>
            </a:pPr>
            <a:r>
              <a:rPr lang="en-US" sz="1600">
                <a:solidFill>
                  <a:srgbClr val="494E52"/>
                </a:solidFill>
              </a:rPr>
              <a:t>Explicit vs implicit feedback, or a hybrid of both. </a:t>
            </a:r>
            <a:endParaRPr sz="1600">
              <a:solidFill>
                <a:srgbClr val="494E52"/>
              </a:solidFill>
            </a:endParaRPr>
          </a:p>
          <a:p>
            <a:pPr indent="-228600" lvl="0" marL="228600" rtl="0" algn="l">
              <a:lnSpc>
                <a:spcPct val="150000"/>
              </a:lnSpc>
              <a:spcBef>
                <a:spcPts val="0"/>
              </a:spcBef>
              <a:spcAft>
                <a:spcPts val="0"/>
              </a:spcAft>
              <a:buClr>
                <a:srgbClr val="494E52"/>
              </a:buClr>
              <a:buSzPts val="1600"/>
              <a:buChar char="●"/>
            </a:pPr>
            <a:r>
              <a:rPr lang="en-US" sz="1600">
                <a:solidFill>
                  <a:srgbClr val="494E52"/>
                </a:solidFill>
              </a:rPr>
              <a:t>U</a:t>
            </a:r>
            <a:r>
              <a:rPr b="0" i="0" lang="en-US" sz="1600">
                <a:solidFill>
                  <a:srgbClr val="494E52"/>
                </a:solidFill>
                <a:latin typeface="Arial"/>
                <a:ea typeface="Arial"/>
                <a:cs typeface="Arial"/>
                <a:sym typeface="Arial"/>
              </a:rPr>
              <a:t>ser-item matrix (</a:t>
            </a:r>
            <a:r>
              <a:rPr lang="en-US" sz="1600">
                <a:solidFill>
                  <a:srgbClr val="494E52"/>
                </a:solidFill>
              </a:rPr>
              <a:t>AKA</a:t>
            </a:r>
            <a:r>
              <a:rPr b="0" i="0" lang="en-US" sz="1600">
                <a:solidFill>
                  <a:srgbClr val="494E52"/>
                </a:solidFill>
                <a:latin typeface="Arial"/>
                <a:ea typeface="Arial"/>
                <a:cs typeface="Arial"/>
                <a:sym typeface="Arial"/>
              </a:rPr>
              <a:t> “utility” matrix)</a:t>
            </a:r>
            <a:r>
              <a:rPr lang="en-US" sz="1600">
                <a:solidFill>
                  <a:srgbClr val="494E52"/>
                </a:solidFill>
              </a:rPr>
              <a:t>.</a:t>
            </a:r>
            <a:endParaRPr sz="1600">
              <a:solidFill>
                <a:srgbClr val="494E52"/>
              </a:solidFill>
            </a:endParaRPr>
          </a:p>
          <a:p>
            <a:pPr indent="-228600" lvl="0" marL="228600" rtl="0" algn="l">
              <a:lnSpc>
                <a:spcPct val="150000"/>
              </a:lnSpc>
              <a:spcBef>
                <a:spcPts val="0"/>
              </a:spcBef>
              <a:spcAft>
                <a:spcPts val="0"/>
              </a:spcAft>
              <a:buClr>
                <a:srgbClr val="494E52"/>
              </a:buClr>
              <a:buSzPts val="1600"/>
              <a:buChar char="●"/>
            </a:pPr>
            <a:r>
              <a:rPr lang="en-US" sz="1600">
                <a:solidFill>
                  <a:srgbClr val="494E52"/>
                </a:solidFill>
              </a:rPr>
              <a:t>T</a:t>
            </a:r>
            <a:r>
              <a:rPr b="0" i="0" lang="en-US" sz="1600">
                <a:solidFill>
                  <a:srgbClr val="494E52"/>
                </a:solidFill>
                <a:latin typeface="Arial"/>
                <a:ea typeface="Arial"/>
                <a:cs typeface="Arial"/>
                <a:sym typeface="Arial"/>
              </a:rPr>
              <a:t>he user-item matrix is very sparse.</a:t>
            </a:r>
            <a:endParaRPr b="0" i="0" sz="1600">
              <a:solidFill>
                <a:srgbClr val="494E52"/>
              </a:solidFill>
              <a:latin typeface="Arial"/>
              <a:ea typeface="Arial"/>
              <a:cs typeface="Arial"/>
              <a:sym typeface="Arial"/>
            </a:endParaRPr>
          </a:p>
          <a:p>
            <a:pPr indent="-228600" lvl="0" marL="228600" rtl="0" algn="l">
              <a:lnSpc>
                <a:spcPct val="150000"/>
              </a:lnSpc>
              <a:spcBef>
                <a:spcPts val="0"/>
              </a:spcBef>
              <a:spcAft>
                <a:spcPts val="0"/>
              </a:spcAft>
              <a:buClr>
                <a:srgbClr val="494E52"/>
              </a:buClr>
              <a:buSzPts val="1600"/>
              <a:buChar char="●"/>
            </a:pPr>
            <a:r>
              <a:rPr lang="en-US" sz="1600">
                <a:solidFill>
                  <a:srgbClr val="494E52"/>
                </a:solidFill>
              </a:rPr>
              <a:t>*** </a:t>
            </a:r>
            <a:r>
              <a:rPr b="1" lang="en-US" sz="1600">
                <a:solidFill>
                  <a:srgbClr val="494E52"/>
                </a:solidFill>
              </a:rPr>
              <a:t>Matrix factorization</a:t>
            </a:r>
            <a:endParaRPr b="1" sz="1600">
              <a:solidFill>
                <a:srgbClr val="494E52"/>
              </a:solidFill>
            </a:endParaRPr>
          </a:p>
        </p:txBody>
      </p:sp>
      <p:pic>
        <p:nvPicPr>
          <p:cNvPr descr="Calendar&#10;&#10;Description automatically generated" id="115" name="Google Shape;115;p2"/>
          <p:cNvPicPr preferRelativeResize="0"/>
          <p:nvPr/>
        </p:nvPicPr>
        <p:blipFill rotWithShape="1">
          <a:blip r:embed="rId3">
            <a:alphaModFix/>
          </a:blip>
          <a:srcRect b="0" l="0" r="0" t="0"/>
          <a:stretch/>
        </p:blipFill>
        <p:spPr>
          <a:xfrm>
            <a:off x="7207050" y="1882200"/>
            <a:ext cx="4852900" cy="3348626"/>
          </a:xfrm>
          <a:prstGeom prst="rect">
            <a:avLst/>
          </a:prstGeom>
          <a:noFill/>
          <a:ln>
            <a:noFill/>
          </a:ln>
        </p:spPr>
      </p:pic>
      <p:sp>
        <p:nvSpPr>
          <p:cNvPr id="116" name="Google Shape;116;p2"/>
          <p:cNvSpPr txBox="1"/>
          <p:nvPr>
            <p:ph idx="1" type="body"/>
          </p:nvPr>
        </p:nvSpPr>
        <p:spPr>
          <a:xfrm>
            <a:off x="838200" y="4262475"/>
            <a:ext cx="2916300" cy="24351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45700" lIns="91425" spcFirstLastPara="1" rIns="91425" wrap="square" tIns="45700">
            <a:normAutofit/>
          </a:bodyPr>
          <a:lstStyle/>
          <a:p>
            <a:pPr indent="0" lvl="0" marL="0" rtl="0" algn="l">
              <a:spcBef>
                <a:spcPts val="1000"/>
              </a:spcBef>
              <a:spcAft>
                <a:spcPts val="0"/>
              </a:spcAft>
              <a:buNone/>
            </a:pPr>
            <a:r>
              <a:rPr b="1" lang="en-US" sz="1200">
                <a:solidFill>
                  <a:srgbClr val="202124"/>
                </a:solidFill>
                <a:highlight>
                  <a:srgbClr val="FFFFFF"/>
                </a:highlight>
                <a:latin typeface="Noto Sans Hebrew"/>
                <a:ea typeface="Noto Sans Hebrew"/>
                <a:cs typeface="Noto Sans Hebrew"/>
                <a:sym typeface="Noto Sans Hebrew"/>
              </a:rPr>
              <a:t>👍 </a:t>
            </a:r>
            <a:r>
              <a:rPr b="1" lang="en-US" sz="1200">
                <a:solidFill>
                  <a:srgbClr val="00B050"/>
                </a:solidFill>
                <a:highlight>
                  <a:srgbClr val="FFFFFF"/>
                </a:highlight>
                <a:latin typeface="David Libre"/>
                <a:ea typeface="David Libre"/>
                <a:cs typeface="David Libre"/>
                <a:sym typeface="David Libre"/>
              </a:rPr>
              <a:t>Advantages</a:t>
            </a:r>
            <a:r>
              <a:rPr b="1" lang="en-US" sz="1200">
                <a:solidFill>
                  <a:srgbClr val="202124"/>
                </a:solidFill>
                <a:highlight>
                  <a:srgbClr val="FFFFFF"/>
                </a:highlight>
                <a:latin typeface="Noto Sans Hebrew"/>
                <a:ea typeface="Noto Sans Hebrew"/>
                <a:cs typeface="Noto Sans Hebrew"/>
                <a:sym typeface="Noto Sans Hebrew"/>
              </a:rPr>
              <a:t>:</a:t>
            </a:r>
            <a:endParaRPr b="1" sz="1200">
              <a:solidFill>
                <a:srgbClr val="202124"/>
              </a:solidFill>
              <a:highlight>
                <a:srgbClr val="FFFFFF"/>
              </a:highlight>
              <a:latin typeface="Noto Sans Hebrew"/>
              <a:ea typeface="Noto Sans Hebrew"/>
              <a:cs typeface="Noto Sans Hebrew"/>
              <a:sym typeface="Noto Sans Hebrew"/>
            </a:endParaRPr>
          </a:p>
          <a:p>
            <a:pPr indent="-304800" lvl="0" marL="457200" rtl="0" algn="l">
              <a:spcBef>
                <a:spcPts val="1600"/>
              </a:spcBef>
              <a:spcAft>
                <a:spcPts val="0"/>
              </a:spcAft>
              <a:buClr>
                <a:srgbClr val="202124"/>
              </a:buClr>
              <a:buSzPts val="1200"/>
              <a:buFont typeface="David Libre"/>
              <a:buChar char="●"/>
            </a:pPr>
            <a:r>
              <a:rPr lang="en-US" sz="1200">
                <a:solidFill>
                  <a:srgbClr val="202124"/>
                </a:solidFill>
                <a:highlight>
                  <a:srgbClr val="FFFFFF"/>
                </a:highlight>
                <a:latin typeface="David Libre"/>
                <a:ea typeface="David Libre"/>
                <a:cs typeface="David Libre"/>
                <a:sym typeface="David Libre"/>
              </a:rPr>
              <a:t>Diversity - </a:t>
            </a:r>
            <a:r>
              <a:rPr lang="en-US" sz="1200">
                <a:solidFill>
                  <a:srgbClr val="202124"/>
                </a:solidFill>
                <a:highlight>
                  <a:srgbClr val="FFFFFF"/>
                </a:highlight>
                <a:latin typeface="Noto Sans Hebrew"/>
                <a:ea typeface="Noto Sans Hebrew"/>
                <a:cs typeface="Noto Sans Hebrew"/>
                <a:sym typeface="Noto Sans Hebrew"/>
              </a:rPr>
              <a:t>The model can help users discover new interests.</a:t>
            </a:r>
            <a:endParaRPr sz="1200">
              <a:solidFill>
                <a:srgbClr val="202124"/>
              </a:solidFill>
              <a:highlight>
                <a:srgbClr val="FFFFFF"/>
              </a:highlight>
              <a:latin typeface="Noto Sans Hebrew"/>
              <a:ea typeface="Noto Sans Hebrew"/>
              <a:cs typeface="Noto Sans Hebrew"/>
              <a:sym typeface="Noto Sans Hebrew"/>
            </a:endParaRPr>
          </a:p>
          <a:p>
            <a:pPr indent="-304800" lvl="0" marL="457200" rtl="0" algn="l">
              <a:spcBef>
                <a:spcPts val="0"/>
              </a:spcBef>
              <a:spcAft>
                <a:spcPts val="0"/>
              </a:spcAft>
              <a:buClr>
                <a:srgbClr val="202124"/>
              </a:buClr>
              <a:buSzPts val="1200"/>
              <a:buFont typeface="Noto Sans Hebrew"/>
              <a:buChar char="●"/>
            </a:pPr>
            <a:r>
              <a:rPr lang="en-US" sz="1200">
                <a:solidFill>
                  <a:srgbClr val="202124"/>
                </a:solidFill>
                <a:highlight>
                  <a:srgbClr val="FFFFFF"/>
                </a:highlight>
                <a:latin typeface="Noto Sans Hebrew"/>
                <a:ea typeface="Noto Sans Hebrew"/>
                <a:cs typeface="Noto Sans Hebrew"/>
                <a:sym typeface="Noto Sans Hebrew"/>
              </a:rPr>
              <a:t>No domain knowledge necessary - there is no need define the attributes of an item.</a:t>
            </a:r>
            <a:endParaRPr sz="1200">
              <a:solidFill>
                <a:srgbClr val="202124"/>
              </a:solidFill>
              <a:highlight>
                <a:srgbClr val="FFFFFF"/>
              </a:highlight>
              <a:latin typeface="Noto Sans Hebrew"/>
              <a:ea typeface="Noto Sans Hebrew"/>
              <a:cs typeface="Noto Sans Hebrew"/>
              <a:sym typeface="Noto Sans Hebrew"/>
            </a:endParaRPr>
          </a:p>
          <a:p>
            <a:pPr indent="0" lvl="0" marL="0" rtl="0" algn="l">
              <a:spcBef>
                <a:spcPts val="1600"/>
              </a:spcBef>
              <a:spcAft>
                <a:spcPts val="0"/>
              </a:spcAft>
              <a:buNone/>
            </a:pPr>
            <a:r>
              <a:rPr b="1" lang="en-US" sz="1200">
                <a:solidFill>
                  <a:srgbClr val="202124"/>
                </a:solidFill>
                <a:highlight>
                  <a:srgbClr val="FFFFFF"/>
                </a:highlight>
                <a:latin typeface="David Libre"/>
                <a:ea typeface="David Libre"/>
                <a:cs typeface="David Libre"/>
                <a:sym typeface="David Libre"/>
              </a:rPr>
              <a:t>👎</a:t>
            </a:r>
            <a:r>
              <a:rPr b="1" lang="en-US" sz="1200">
                <a:solidFill>
                  <a:srgbClr val="FF0000"/>
                </a:solidFill>
                <a:highlight>
                  <a:srgbClr val="FFFFFF"/>
                </a:highlight>
                <a:latin typeface="David Libre"/>
                <a:ea typeface="David Libre"/>
                <a:cs typeface="David Libre"/>
                <a:sym typeface="David Libre"/>
              </a:rPr>
              <a:t>Disadvantages</a:t>
            </a:r>
            <a:endParaRPr b="1" sz="1200">
              <a:solidFill>
                <a:srgbClr val="FF0000"/>
              </a:solidFill>
              <a:highlight>
                <a:srgbClr val="FFFFFF"/>
              </a:highlight>
              <a:latin typeface="David Libre"/>
              <a:ea typeface="David Libre"/>
              <a:cs typeface="David Libre"/>
              <a:sym typeface="David Libre"/>
            </a:endParaRPr>
          </a:p>
          <a:p>
            <a:pPr indent="-304800" lvl="0" marL="457200" rtl="0" algn="l">
              <a:spcBef>
                <a:spcPts val="1600"/>
              </a:spcBef>
              <a:spcAft>
                <a:spcPts val="0"/>
              </a:spcAft>
              <a:buClr>
                <a:srgbClr val="202124"/>
              </a:buClr>
              <a:buSzPts val="1200"/>
              <a:buFont typeface="Noto Sans Hebrew"/>
              <a:buChar char="●"/>
            </a:pPr>
            <a:r>
              <a:rPr lang="en-US" sz="1200">
                <a:solidFill>
                  <a:srgbClr val="202124"/>
                </a:solidFill>
                <a:highlight>
                  <a:srgbClr val="FFFFFF"/>
                </a:highlight>
                <a:latin typeface="Noto Sans Hebrew"/>
                <a:ea typeface="Noto Sans Hebrew"/>
                <a:cs typeface="Noto Sans Hebrew"/>
                <a:sym typeface="Noto Sans Hebrew"/>
              </a:rPr>
              <a:t>Cannot handle new users &amp; new games - cold-start problem</a:t>
            </a:r>
            <a:endParaRPr sz="1200">
              <a:solidFill>
                <a:srgbClr val="202124"/>
              </a:solidFill>
              <a:highlight>
                <a:srgbClr val="FFFFFF"/>
              </a:highlight>
              <a:latin typeface="Noto Sans Hebrew"/>
              <a:ea typeface="Noto Sans Hebrew"/>
              <a:cs typeface="Noto Sans Hebrew"/>
              <a:sym typeface="Noto Sans Hebrew"/>
            </a:endParaRPr>
          </a:p>
          <a:p>
            <a:pPr indent="-304800" lvl="0" marL="457200" rtl="0" algn="l">
              <a:spcBef>
                <a:spcPts val="0"/>
              </a:spcBef>
              <a:spcAft>
                <a:spcPts val="0"/>
              </a:spcAft>
              <a:buClr>
                <a:srgbClr val="202124"/>
              </a:buClr>
              <a:buSzPts val="1200"/>
              <a:buFont typeface="Noto Sans Hebrew"/>
              <a:buChar char="●"/>
            </a:pPr>
            <a:r>
              <a:t/>
            </a:r>
            <a:endParaRPr sz="1200">
              <a:solidFill>
                <a:srgbClr val="202124"/>
              </a:solidFill>
              <a:highlight>
                <a:srgbClr val="FFFFFF"/>
              </a:highlight>
              <a:latin typeface="Noto Sans Hebrew"/>
              <a:ea typeface="Noto Sans Hebrew"/>
              <a:cs typeface="Noto Sans Hebrew"/>
              <a:sym typeface="Noto Sans Hebr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i="0" lang="en-US">
                <a:latin typeface="Calibri"/>
                <a:ea typeface="Calibri"/>
                <a:cs typeface="Calibri"/>
                <a:sym typeface="Calibri"/>
              </a:rPr>
              <a:t>Collaborative filtering</a:t>
            </a:r>
            <a:r>
              <a:rPr lang="en-US">
                <a:latin typeface="Calibri"/>
                <a:ea typeface="Calibri"/>
                <a:cs typeface="Calibri"/>
                <a:sym typeface="Calibri"/>
              </a:rPr>
              <a:t> </a:t>
            </a:r>
            <a:r>
              <a:rPr lang="en-US">
                <a:latin typeface="Calibri"/>
                <a:ea typeface="Calibri"/>
                <a:cs typeface="Calibri"/>
                <a:sym typeface="Calibri"/>
              </a:rPr>
              <a:t>Model Pipeline </a:t>
            </a:r>
            <a:endParaRPr>
              <a:latin typeface="Calibri"/>
              <a:ea typeface="Calibri"/>
              <a:cs typeface="Calibri"/>
              <a:sym typeface="Calibri"/>
            </a:endParaRPr>
          </a:p>
        </p:txBody>
      </p:sp>
      <p:grpSp>
        <p:nvGrpSpPr>
          <p:cNvPr id="122" name="Google Shape;122;p4"/>
          <p:cNvGrpSpPr/>
          <p:nvPr/>
        </p:nvGrpSpPr>
        <p:grpSpPr>
          <a:xfrm>
            <a:off x="1261742" y="1574500"/>
            <a:ext cx="9668514" cy="4769988"/>
            <a:chOff x="423542" y="-251125"/>
            <a:chExt cx="9668514" cy="4769988"/>
          </a:xfrm>
        </p:grpSpPr>
        <p:sp>
          <p:nvSpPr>
            <p:cNvPr id="123" name="Google Shape;123;p4"/>
            <p:cNvSpPr/>
            <p:nvPr/>
          </p:nvSpPr>
          <p:spPr>
            <a:xfrm>
              <a:off x="423542" y="1109591"/>
              <a:ext cx="2585086" cy="2132155"/>
            </a:xfrm>
            <a:prstGeom prst="roundRect">
              <a:avLst>
                <a:gd fmla="val 10000" name="adj"/>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txBox="1"/>
            <p:nvPr/>
          </p:nvSpPr>
          <p:spPr>
            <a:xfrm>
              <a:off x="472609" y="1158658"/>
              <a:ext cx="2486952" cy="1577131"/>
            </a:xfrm>
            <a:prstGeom prst="rect">
              <a:avLst/>
            </a:prstGeom>
            <a:noFill/>
            <a:ln>
              <a:noFill/>
            </a:ln>
          </p:spPr>
          <p:txBody>
            <a:bodyPr anchorCtr="0" anchor="t" bIns="32375" lIns="32375" spcFirstLastPara="1" rIns="32375" wrap="square" tIns="323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User rating data set that rated more than 15 games </a:t>
              </a:r>
              <a:endParaRPr b="0" i="0" sz="1700" u="none" cap="none" strike="noStrike">
                <a:solidFill>
                  <a:schemeClr val="dk1"/>
                </a:solidFill>
                <a:latin typeface="Calibri"/>
                <a:ea typeface="Calibri"/>
                <a:cs typeface="Calibri"/>
                <a:sym typeface="Calibri"/>
              </a:endParaRPr>
            </a:p>
          </p:txBody>
        </p:sp>
        <p:sp>
          <p:nvSpPr>
            <p:cNvPr id="125" name="Google Shape;125;p4"/>
            <p:cNvSpPr/>
            <p:nvPr/>
          </p:nvSpPr>
          <p:spPr>
            <a:xfrm>
              <a:off x="1846782" y="1511413"/>
              <a:ext cx="3007450" cy="3007450"/>
            </a:xfrm>
            <a:custGeom>
              <a:rect b="b" l="l" r="r" t="t"/>
              <a:pathLst>
                <a:path extrusionOk="0" h="120000" w="120000">
                  <a:moveTo>
                    <a:pt x="10380" y="88179"/>
                  </a:moveTo>
                  <a:lnTo>
                    <a:pt x="14211" y="86003"/>
                  </a:lnTo>
                  <a:lnTo>
                    <a:pt x="14211" y="86003"/>
                  </a:lnTo>
                  <a:cubicBezTo>
                    <a:pt x="22925" y="101349"/>
                    <a:pt x="38747" y="111309"/>
                    <a:pt x="56352" y="112531"/>
                  </a:cubicBezTo>
                  <a:cubicBezTo>
                    <a:pt x="73957" y="113754"/>
                    <a:pt x="91004" y="106076"/>
                    <a:pt x="101756" y="92082"/>
                  </a:cubicBezTo>
                  <a:lnTo>
                    <a:pt x="99220" y="90642"/>
                  </a:lnTo>
                  <a:lnTo>
                    <a:pt x="107705" y="87091"/>
                  </a:lnTo>
                  <a:lnTo>
                    <a:pt x="108158" y="95718"/>
                  </a:lnTo>
                  <a:lnTo>
                    <a:pt x="105621" y="94277"/>
                  </a:lnTo>
                  <a:cubicBezTo>
                    <a:pt x="94068" y="109653"/>
                    <a:pt x="75547" y="118175"/>
                    <a:pt x="56354" y="116946"/>
                  </a:cubicBezTo>
                  <a:cubicBezTo>
                    <a:pt x="37160" y="115717"/>
                    <a:pt x="19877" y="104903"/>
                    <a:pt x="10380" y="88179"/>
                  </a:cubicBezTo>
                  <a:close/>
                </a:path>
              </a:pathLst>
            </a:custGeom>
            <a:solidFill>
              <a:srgbClr val="ABB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a:off x="998006" y="2784856"/>
              <a:ext cx="2297854" cy="91378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txBox="1"/>
            <p:nvPr/>
          </p:nvSpPr>
          <p:spPr>
            <a:xfrm>
              <a:off x="1024770" y="2811620"/>
              <a:ext cx="2244326" cy="860252"/>
            </a:xfrm>
            <a:prstGeom prst="rect">
              <a:avLst/>
            </a:prstGeom>
            <a:noFill/>
            <a:ln>
              <a:noFill/>
            </a:ln>
          </p:spPr>
          <p:txBody>
            <a:bodyPr anchorCtr="0" anchor="ctr" bIns="17775" lIns="26650" spcFirstLastPara="1" rIns="26650"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Filter</a:t>
              </a:r>
              <a:r>
                <a:rPr lang="en-US">
                  <a:solidFill>
                    <a:schemeClr val="lt1"/>
                  </a:solidFill>
                  <a:latin typeface="Calibri"/>
                  <a:ea typeface="Calibri"/>
                  <a:cs typeface="Calibri"/>
                  <a:sym typeface="Calibri"/>
                </a:rPr>
                <a:t> </a:t>
              </a:r>
              <a:r>
                <a:rPr b="0" i="0" lang="en-US" sz="1400" u="none" cap="none" strike="noStrike">
                  <a:solidFill>
                    <a:schemeClr val="lt1"/>
                  </a:solidFill>
                  <a:latin typeface="Calibri"/>
                  <a:ea typeface="Calibri"/>
                  <a:cs typeface="Calibri"/>
                  <a:sym typeface="Calibri"/>
                </a:rPr>
                <a:t>games that </a:t>
              </a:r>
              <a:r>
                <a:rPr lang="en-US">
                  <a:solidFill>
                    <a:schemeClr val="lt1"/>
                  </a:solidFill>
                  <a:latin typeface="Calibri"/>
                  <a:ea typeface="Calibri"/>
                  <a:cs typeface="Calibri"/>
                  <a:sym typeface="Calibri"/>
                </a:rPr>
                <a:t>customer</a:t>
              </a:r>
              <a:r>
                <a:rPr b="0" i="0" lang="en-US" sz="1400" u="none" cap="none" strike="noStrike">
                  <a:solidFill>
                    <a:schemeClr val="lt1"/>
                  </a:solidFill>
                  <a:latin typeface="Calibri"/>
                  <a:ea typeface="Calibri"/>
                  <a:cs typeface="Calibri"/>
                  <a:sym typeface="Calibri"/>
                </a:rPr>
                <a:t> rated</a:t>
              </a:r>
              <a:endParaRPr b="0" i="0" sz="1400" u="none" cap="none" strike="noStrike">
                <a:solidFill>
                  <a:schemeClr val="lt1"/>
                </a:solidFill>
                <a:latin typeface="Calibri"/>
                <a:ea typeface="Calibri"/>
                <a:cs typeface="Calibri"/>
                <a:sym typeface="Calibri"/>
              </a:endParaRPr>
            </a:p>
          </p:txBody>
        </p:sp>
        <p:sp>
          <p:nvSpPr>
            <p:cNvPr id="128" name="Google Shape;128;p4"/>
            <p:cNvSpPr/>
            <p:nvPr/>
          </p:nvSpPr>
          <p:spPr>
            <a:xfrm>
              <a:off x="3821640" y="1109591"/>
              <a:ext cx="2585086" cy="2132155"/>
            </a:xfrm>
            <a:prstGeom prst="roundRect">
              <a:avLst>
                <a:gd fmla="val 10000" name="adj"/>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txBox="1"/>
            <p:nvPr/>
          </p:nvSpPr>
          <p:spPr>
            <a:xfrm>
              <a:off x="3870707" y="1615548"/>
              <a:ext cx="2486952" cy="1577131"/>
            </a:xfrm>
            <a:prstGeom prst="rect">
              <a:avLst/>
            </a:prstGeom>
            <a:noFill/>
            <a:ln>
              <a:noFill/>
            </a:ln>
          </p:spPr>
          <p:txBody>
            <a:bodyPr anchorCtr="0" anchor="t" bIns="32375" lIns="32375" spcFirstLastPara="1" rIns="32375" wrap="square" tIns="323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Filter to other users that rate at least 50% of games that costumer  rate  </a:t>
              </a:r>
              <a:endParaRPr b="0" i="0" sz="1700" u="none" cap="none" strike="noStrike">
                <a:solidFill>
                  <a:schemeClr val="dk1"/>
                </a:solidFill>
                <a:latin typeface="Calibri"/>
                <a:ea typeface="Calibri"/>
                <a:cs typeface="Calibri"/>
                <a:sym typeface="Calibri"/>
              </a:endParaRPr>
            </a:p>
          </p:txBody>
        </p:sp>
        <p:sp>
          <p:nvSpPr>
            <p:cNvPr id="130" name="Google Shape;130;p4"/>
            <p:cNvSpPr/>
            <p:nvPr/>
          </p:nvSpPr>
          <p:spPr>
            <a:xfrm>
              <a:off x="5223338" y="-251125"/>
              <a:ext cx="3337767" cy="3337767"/>
            </a:xfrm>
            <a:custGeom>
              <a:rect b="b" l="l" r="r" t="t"/>
              <a:pathLst>
                <a:path extrusionOk="0" h="120000" w="120000">
                  <a:moveTo>
                    <a:pt x="10127" y="31678"/>
                  </a:moveTo>
                  <a:lnTo>
                    <a:pt x="10127" y="31678"/>
                  </a:lnTo>
                  <a:cubicBezTo>
                    <a:pt x="19739" y="14752"/>
                    <a:pt x="37279" y="3856"/>
                    <a:pt x="56712" y="2740"/>
                  </a:cubicBezTo>
                  <a:cubicBezTo>
                    <a:pt x="76145" y="1624"/>
                    <a:pt x="94817" y="10441"/>
                    <a:pt x="106303" y="26155"/>
                  </a:cubicBezTo>
                  <a:lnTo>
                    <a:pt x="108592" y="24855"/>
                  </a:lnTo>
                  <a:lnTo>
                    <a:pt x="108147" y="32658"/>
                  </a:lnTo>
                  <a:lnTo>
                    <a:pt x="100539" y="29428"/>
                  </a:lnTo>
                  <a:lnTo>
                    <a:pt x="102827" y="28129"/>
                  </a:lnTo>
                  <a:lnTo>
                    <a:pt x="102827" y="28129"/>
                  </a:lnTo>
                  <a:cubicBezTo>
                    <a:pt x="92059" y="13660"/>
                    <a:pt x="74713" y="5606"/>
                    <a:pt x="56711" y="6717"/>
                  </a:cubicBezTo>
                  <a:cubicBezTo>
                    <a:pt x="38709" y="7828"/>
                    <a:pt x="22485" y="17954"/>
                    <a:pt x="13579" y="33638"/>
                  </a:cubicBezTo>
                  <a:close/>
                </a:path>
              </a:pathLst>
            </a:custGeom>
            <a:solidFill>
              <a:srgbClr val="ABB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a:off x="4396104" y="652700"/>
              <a:ext cx="2297854" cy="91378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txBox="1"/>
            <p:nvPr/>
          </p:nvSpPr>
          <p:spPr>
            <a:xfrm>
              <a:off x="4422868" y="679464"/>
              <a:ext cx="2244326" cy="860252"/>
            </a:xfrm>
            <a:prstGeom prst="rect">
              <a:avLst/>
            </a:prstGeom>
            <a:noFill/>
            <a:ln>
              <a:noFill/>
            </a:ln>
          </p:spPr>
          <p:txBody>
            <a:bodyPr anchorCtr="0" anchor="ctr" bIns="17775" lIns="26650" spcFirstLastPara="1" rIns="26650"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Use cosine nearest neighbors to find users that rated the games the same as the  c</a:t>
              </a:r>
              <a:r>
                <a:rPr lang="en-US">
                  <a:solidFill>
                    <a:schemeClr val="lt1"/>
                  </a:solidFill>
                  <a:latin typeface="Calibri"/>
                  <a:ea typeface="Calibri"/>
                  <a:cs typeface="Calibri"/>
                  <a:sym typeface="Calibri"/>
                </a:rPr>
                <a:t>ustomer</a:t>
              </a:r>
              <a:endParaRPr b="0" i="0" sz="1400" u="none" cap="none" strike="noStrike">
                <a:solidFill>
                  <a:schemeClr val="lt1"/>
                </a:solidFill>
                <a:latin typeface="Calibri"/>
                <a:ea typeface="Calibri"/>
                <a:cs typeface="Calibri"/>
                <a:sym typeface="Calibri"/>
              </a:endParaRPr>
            </a:p>
          </p:txBody>
        </p:sp>
        <p:sp>
          <p:nvSpPr>
            <p:cNvPr id="133" name="Google Shape;133;p4"/>
            <p:cNvSpPr/>
            <p:nvPr/>
          </p:nvSpPr>
          <p:spPr>
            <a:xfrm>
              <a:off x="7219739" y="1109591"/>
              <a:ext cx="2585086" cy="2132155"/>
            </a:xfrm>
            <a:prstGeom prst="roundRect">
              <a:avLst>
                <a:gd fmla="val 10000" name="adj"/>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txBox="1"/>
            <p:nvPr/>
          </p:nvSpPr>
          <p:spPr>
            <a:xfrm>
              <a:off x="7268806" y="1158658"/>
              <a:ext cx="2486952" cy="1577131"/>
            </a:xfrm>
            <a:prstGeom prst="rect">
              <a:avLst/>
            </a:prstGeom>
            <a:noFill/>
            <a:ln>
              <a:noFill/>
            </a:ln>
          </p:spPr>
          <p:txBody>
            <a:bodyPr anchorCtr="0" anchor="t" bIns="32375" lIns="32375" spcFirstLastPara="1" rIns="32375" wrap="square" tIns="323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Get only the top 10% of similar users</a:t>
              </a:r>
              <a:endParaRPr b="0" i="0" sz="1700" u="none" cap="none" strike="noStrike">
                <a:solidFill>
                  <a:schemeClr val="dk1"/>
                </a:solidFill>
                <a:latin typeface="Calibri"/>
                <a:ea typeface="Calibri"/>
                <a:cs typeface="Calibri"/>
                <a:sym typeface="Calibri"/>
              </a:endParaRPr>
            </a:p>
            <a:p>
              <a:pPr indent="-171450" lvl="1" marL="171450" marR="0" rtl="0" algn="l">
                <a:lnSpc>
                  <a:spcPct val="90000"/>
                </a:lnSpc>
                <a:spcBef>
                  <a:spcPts val="255"/>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Filter the rating data set  for only 10% of similar users and removing all </a:t>
              </a:r>
              <a:r>
                <a:rPr lang="en-US" sz="1700">
                  <a:solidFill>
                    <a:schemeClr val="dk1"/>
                  </a:solidFill>
                  <a:latin typeface="Calibri"/>
                  <a:ea typeface="Calibri"/>
                  <a:cs typeface="Calibri"/>
                  <a:sym typeface="Calibri"/>
                </a:rPr>
                <a:t>customer </a:t>
              </a:r>
              <a:r>
                <a:rPr b="0" i="0" lang="en-US" sz="1700" u="none" cap="none" strike="noStrike">
                  <a:solidFill>
                    <a:schemeClr val="dk1"/>
                  </a:solidFill>
                  <a:latin typeface="Calibri"/>
                  <a:ea typeface="Calibri"/>
                  <a:cs typeface="Calibri"/>
                  <a:sym typeface="Calibri"/>
                </a:rPr>
                <a:t>games   </a:t>
              </a:r>
              <a:endParaRPr b="0" i="0" sz="1700" u="none" cap="none" strike="noStrike">
                <a:solidFill>
                  <a:schemeClr val="dk1"/>
                </a:solidFill>
                <a:latin typeface="Calibri"/>
                <a:ea typeface="Calibri"/>
                <a:cs typeface="Calibri"/>
                <a:sym typeface="Calibri"/>
              </a:endParaRPr>
            </a:p>
          </p:txBody>
        </p:sp>
        <p:sp>
          <p:nvSpPr>
            <p:cNvPr id="135" name="Google Shape;135;p4"/>
            <p:cNvSpPr/>
            <p:nvPr/>
          </p:nvSpPr>
          <p:spPr>
            <a:xfrm>
              <a:off x="7794202" y="2784856"/>
              <a:ext cx="2297854" cy="91378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txBox="1"/>
            <p:nvPr/>
          </p:nvSpPr>
          <p:spPr>
            <a:xfrm>
              <a:off x="7820966" y="2811620"/>
              <a:ext cx="2244326" cy="860252"/>
            </a:xfrm>
            <a:prstGeom prst="rect">
              <a:avLst/>
            </a:prstGeom>
            <a:noFill/>
            <a:ln>
              <a:noFill/>
            </a:ln>
          </p:spPr>
          <p:txBody>
            <a:bodyPr anchorCtr="0" anchor="ctr" bIns="17775" lIns="26650" spcFirstLastPara="1" rIns="26650" wrap="square" tIns="17775">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Calc  games that  </a:t>
              </a:r>
              <a:r>
                <a:rPr lang="en-US">
                  <a:solidFill>
                    <a:schemeClr val="lt1"/>
                  </a:solidFill>
                  <a:latin typeface="Calibri"/>
                  <a:ea typeface="Calibri"/>
                  <a:cs typeface="Calibri"/>
                  <a:sym typeface="Calibri"/>
                </a:rPr>
                <a:t>customer</a:t>
              </a:r>
              <a:r>
                <a:rPr b="0" i="0" lang="en-US" sz="1400" u="none" cap="none" strike="noStrike">
                  <a:solidFill>
                    <a:schemeClr val="lt1"/>
                  </a:solidFill>
                  <a:latin typeface="Calibri"/>
                  <a:ea typeface="Calibri"/>
                  <a:cs typeface="Calibri"/>
                  <a:sym typeface="Calibri"/>
                </a:rPr>
                <a:t> didn’t play by combine  score of on the similar users  rating and game popularity.</a:t>
              </a:r>
              <a:endParaRPr b="0" i="0" sz="1400" u="none" cap="none" strike="noStrike">
                <a:solidFill>
                  <a:schemeClr val="lt1"/>
                </a:solidFill>
                <a:latin typeface="Calibri"/>
                <a:ea typeface="Calibri"/>
                <a:cs typeface="Calibri"/>
                <a:sym typeface="Calibri"/>
              </a:endParaRPr>
            </a:p>
          </p:txBody>
        </p:sp>
      </p:grpSp>
      <p:sp>
        <p:nvSpPr>
          <p:cNvPr id="137" name="Google Shape;137;p4"/>
          <p:cNvSpPr/>
          <p:nvPr/>
        </p:nvSpPr>
        <p:spPr>
          <a:xfrm>
            <a:off x="10788243" y="1912690"/>
            <a:ext cx="973123" cy="2994870"/>
          </a:xfrm>
          <a:prstGeom prst="up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8" name="Google Shape;138;p4"/>
          <p:cNvSpPr txBox="1"/>
          <p:nvPr/>
        </p:nvSpPr>
        <p:spPr>
          <a:xfrm>
            <a:off x="10184234" y="1052438"/>
            <a:ext cx="1949043" cy="773187"/>
          </a:xfrm>
          <a:prstGeom prst="rect">
            <a:avLst/>
          </a:prstGeom>
          <a:solidFill>
            <a:srgbClr val="00B050"/>
          </a:solidFill>
          <a:ln>
            <a:noFill/>
          </a:ln>
        </p:spPr>
        <p:txBody>
          <a:bodyPr anchorCtr="0" anchor="ctr" bIns="17775" lIns="26650" spcFirstLastPara="1" rIns="26650" wrap="square" tIns="17775">
            <a:noAutofit/>
          </a:bodyPr>
          <a:lstStyle/>
          <a:p>
            <a:pPr indent="0" lvl="0" marL="0" marR="0" rtl="0" algn="ctr">
              <a:lnSpc>
                <a:spcPct val="90000"/>
              </a:lnSpc>
              <a:spcBef>
                <a:spcPts val="0"/>
              </a:spcBef>
              <a:spcAft>
                <a:spcPts val="0"/>
              </a:spcAft>
              <a:buNone/>
            </a:pPr>
            <a:r>
              <a:rPr b="0" i="0" lang="en-US" sz="1400" u="none" cap="none" strike="noStrike">
                <a:solidFill>
                  <a:schemeClr val="lt1"/>
                </a:solidFill>
                <a:latin typeface="Calibri"/>
                <a:ea typeface="Calibri"/>
                <a:cs typeface="Calibri"/>
                <a:sym typeface="Calibri"/>
              </a:rPr>
              <a:t>List of top 5 choices for </a:t>
            </a:r>
            <a:r>
              <a:rPr lang="en-US">
                <a:solidFill>
                  <a:schemeClr val="lt1"/>
                </a:solidFill>
                <a:latin typeface="Calibri"/>
                <a:ea typeface="Calibri"/>
                <a:cs typeface="Calibri"/>
                <a:sym typeface="Calibri"/>
              </a:rPr>
              <a:t>customer</a:t>
            </a:r>
            <a:r>
              <a:rPr b="0" i="0" lang="en-US" sz="1400" u="none" cap="none" strike="noStrike">
                <a:solidFill>
                  <a:schemeClr val="lt1"/>
                </a:solidFill>
                <a:latin typeface="Calibri"/>
                <a:ea typeface="Calibri"/>
                <a:cs typeface="Calibri"/>
                <a:sym typeface="Calibri"/>
              </a:rPr>
              <a:t>!!</a:t>
            </a:r>
            <a:endParaRPr b="0" i="0" sz="1400" u="none" cap="none" strike="noStrike">
              <a:solidFill>
                <a:schemeClr val="lt1"/>
              </a:solidFill>
              <a:latin typeface="Calibri"/>
              <a:ea typeface="Calibri"/>
              <a:cs typeface="Calibri"/>
              <a:sym typeface="Calibri"/>
            </a:endParaRPr>
          </a:p>
          <a:p>
            <a:pPr indent="0" lvl="0" marL="0" marR="0" rtl="0" algn="ctr">
              <a:lnSpc>
                <a:spcPct val="90000"/>
              </a:lnSpc>
              <a:spcBef>
                <a:spcPts val="490"/>
              </a:spcBef>
              <a:spcAft>
                <a:spcPts val="0"/>
              </a:spcAft>
              <a:buClr>
                <a:schemeClr val="dk1"/>
              </a:buClr>
              <a:buSzPts val="1400"/>
              <a:buFont typeface="Calibri"/>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11a477964ac_0_0"/>
          <p:cNvSpPr txBox="1"/>
          <p:nvPr>
            <p:ph type="title"/>
          </p:nvPr>
        </p:nvSpPr>
        <p:spPr>
          <a:xfrm>
            <a:off x="700050" y="0"/>
            <a:ext cx="10515600" cy="1325700"/>
          </a:xfrm>
          <a:prstGeom prst="rect">
            <a:avLst/>
          </a:prstGeom>
        </p:spPr>
        <p:txBody>
          <a:bodyPr anchorCtr="0" anchor="ctr" bIns="45700" lIns="91425" spcFirstLastPara="1" rIns="91425" wrap="square" tIns="45700">
            <a:normAutofit/>
          </a:bodyPr>
          <a:lstStyle/>
          <a:p>
            <a:pPr indent="0" lvl="0" marL="228600" rtl="0" algn="l">
              <a:lnSpc>
                <a:spcPct val="150000"/>
              </a:lnSpc>
              <a:spcBef>
                <a:spcPts val="0"/>
              </a:spcBef>
              <a:spcAft>
                <a:spcPts val="0"/>
              </a:spcAft>
              <a:buNone/>
            </a:pPr>
            <a:r>
              <a:rPr b="1" lang="en-US" sz="3200">
                <a:solidFill>
                  <a:srgbClr val="494E52"/>
                </a:solidFill>
              </a:rPr>
              <a:t>Matrix factorization(explain in details )</a:t>
            </a:r>
            <a:endParaRPr sz="5300"/>
          </a:p>
        </p:txBody>
      </p:sp>
      <p:pic>
        <p:nvPicPr>
          <p:cNvPr id="144" name="Google Shape;144;g11a477964ac_0_0"/>
          <p:cNvPicPr preferRelativeResize="0"/>
          <p:nvPr/>
        </p:nvPicPr>
        <p:blipFill>
          <a:blip r:embed="rId3">
            <a:alphaModFix/>
          </a:blip>
          <a:stretch>
            <a:fillRect/>
          </a:stretch>
        </p:blipFill>
        <p:spPr>
          <a:xfrm>
            <a:off x="286125" y="1819550"/>
            <a:ext cx="5338399" cy="3775400"/>
          </a:xfrm>
          <a:prstGeom prst="rect">
            <a:avLst/>
          </a:prstGeom>
          <a:noFill/>
          <a:ln>
            <a:noFill/>
          </a:ln>
        </p:spPr>
      </p:pic>
      <p:pic>
        <p:nvPicPr>
          <p:cNvPr id="145" name="Google Shape;145;g11a477964ac_0_0"/>
          <p:cNvPicPr preferRelativeResize="0"/>
          <p:nvPr/>
        </p:nvPicPr>
        <p:blipFill>
          <a:blip r:embed="rId4">
            <a:alphaModFix/>
          </a:blip>
          <a:stretch>
            <a:fillRect/>
          </a:stretch>
        </p:blipFill>
        <p:spPr>
          <a:xfrm>
            <a:off x="5836150" y="1537325"/>
            <a:ext cx="5637627" cy="4225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11a477964ac_0_8"/>
          <p:cNvSpPr txBox="1"/>
          <p:nvPr>
            <p:ph type="title"/>
          </p:nvPr>
        </p:nvSpPr>
        <p:spPr>
          <a:xfrm>
            <a:off x="838200" y="365125"/>
            <a:ext cx="10515600" cy="1325700"/>
          </a:xfrm>
          <a:prstGeom prst="rect">
            <a:avLst/>
          </a:prstGeom>
        </p:spPr>
        <p:txBody>
          <a:bodyPr anchorCtr="0" anchor="ctr" bIns="45700" lIns="91425" spcFirstLastPara="1" rIns="91425" wrap="square" tIns="45700">
            <a:normAutofit fontScale="90000"/>
          </a:bodyPr>
          <a:lstStyle/>
          <a:p>
            <a:pPr indent="0" lvl="0" marL="228600" rtl="0" algn="l">
              <a:lnSpc>
                <a:spcPct val="150000"/>
              </a:lnSpc>
              <a:spcBef>
                <a:spcPts val="0"/>
              </a:spcBef>
              <a:spcAft>
                <a:spcPts val="0"/>
              </a:spcAft>
              <a:buClr>
                <a:schemeClr val="dk1"/>
              </a:buClr>
              <a:buSzPct val="34375"/>
              <a:buFont typeface="Arial"/>
              <a:buNone/>
            </a:pPr>
            <a:r>
              <a:rPr b="1" lang="en-US" sz="3200">
                <a:solidFill>
                  <a:srgbClr val="494E52"/>
                </a:solidFill>
              </a:rPr>
              <a:t>Matrix factorization(explain in details )</a:t>
            </a:r>
            <a:endParaRPr sz="5300"/>
          </a:p>
          <a:p>
            <a:pPr indent="0" lvl="0" marL="0" rtl="0" algn="l">
              <a:spcBef>
                <a:spcPts val="0"/>
              </a:spcBef>
              <a:spcAft>
                <a:spcPts val="0"/>
              </a:spcAft>
              <a:buNone/>
            </a:pPr>
            <a:r>
              <a:t/>
            </a:r>
            <a:endParaRPr/>
          </a:p>
        </p:txBody>
      </p:sp>
      <p:pic>
        <p:nvPicPr>
          <p:cNvPr id="151" name="Google Shape;151;g11a477964ac_0_8"/>
          <p:cNvPicPr preferRelativeResize="0"/>
          <p:nvPr/>
        </p:nvPicPr>
        <p:blipFill>
          <a:blip r:embed="rId3">
            <a:alphaModFix/>
          </a:blip>
          <a:stretch>
            <a:fillRect/>
          </a:stretch>
        </p:blipFill>
        <p:spPr>
          <a:xfrm>
            <a:off x="7799825" y="67075"/>
            <a:ext cx="4175449" cy="2192625"/>
          </a:xfrm>
          <a:prstGeom prst="rect">
            <a:avLst/>
          </a:prstGeom>
          <a:noFill/>
          <a:ln>
            <a:noFill/>
          </a:ln>
        </p:spPr>
      </p:pic>
      <p:pic>
        <p:nvPicPr>
          <p:cNvPr id="152" name="Google Shape;152;g11a477964ac_0_8"/>
          <p:cNvPicPr preferRelativeResize="0"/>
          <p:nvPr/>
        </p:nvPicPr>
        <p:blipFill>
          <a:blip r:embed="rId4">
            <a:alphaModFix/>
          </a:blip>
          <a:stretch>
            <a:fillRect/>
          </a:stretch>
        </p:blipFill>
        <p:spPr>
          <a:xfrm>
            <a:off x="162275" y="2305750"/>
            <a:ext cx="5620150" cy="4293499"/>
          </a:xfrm>
          <a:prstGeom prst="rect">
            <a:avLst/>
          </a:prstGeom>
          <a:noFill/>
          <a:ln>
            <a:noFill/>
          </a:ln>
        </p:spPr>
      </p:pic>
      <p:pic>
        <p:nvPicPr>
          <p:cNvPr id="153" name="Google Shape;153;g11a477964ac_0_8"/>
          <p:cNvPicPr preferRelativeResize="0"/>
          <p:nvPr/>
        </p:nvPicPr>
        <p:blipFill>
          <a:blip r:embed="rId5">
            <a:alphaModFix/>
          </a:blip>
          <a:stretch>
            <a:fillRect/>
          </a:stretch>
        </p:blipFill>
        <p:spPr>
          <a:xfrm>
            <a:off x="6137675" y="2412100"/>
            <a:ext cx="5901925" cy="40807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2022-03-07T13:03:55Z</dcterms:created>
  <dc:creator>shai55g@gmail.com</dc:creator>
</cp:coreProperties>
</file>